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7" r:id="rId2"/>
    <p:sldId id="258" r:id="rId3"/>
    <p:sldId id="264" r:id="rId4"/>
    <p:sldId id="265" r:id="rId5"/>
    <p:sldId id="260" r:id="rId6"/>
    <p:sldId id="263" r:id="rId7"/>
    <p:sldId id="271" r:id="rId8"/>
    <p:sldId id="261" r:id="rId9"/>
    <p:sldId id="262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32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B6ADA-1FBA-4BED-83BF-9F27943057A8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EAEE-1AB4-4D04-BD8D-0AD75F1DCA60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68489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B6ADA-1FBA-4BED-83BF-9F27943057A8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EAEE-1AB4-4D04-BD8D-0AD75F1DC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7457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B6ADA-1FBA-4BED-83BF-9F27943057A8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EAEE-1AB4-4D04-BD8D-0AD75F1DC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3783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B6ADA-1FBA-4BED-83BF-9F27943057A8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EAEE-1AB4-4D04-BD8D-0AD75F1DC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982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B6ADA-1FBA-4BED-83BF-9F27943057A8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EAEE-1AB4-4D04-BD8D-0AD75F1DCA60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80874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B6ADA-1FBA-4BED-83BF-9F27943057A8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EAEE-1AB4-4D04-BD8D-0AD75F1DC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3720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B6ADA-1FBA-4BED-83BF-9F27943057A8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EAEE-1AB4-4D04-BD8D-0AD75F1DC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8146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B6ADA-1FBA-4BED-83BF-9F27943057A8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EAEE-1AB4-4D04-BD8D-0AD75F1DC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273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B6ADA-1FBA-4BED-83BF-9F27943057A8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EAEE-1AB4-4D04-BD8D-0AD75F1DC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7521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FEB6ADA-1FBA-4BED-83BF-9F27943057A8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FCAEAEE-1AB4-4D04-BD8D-0AD75F1DC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493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EB6ADA-1FBA-4BED-83BF-9F27943057A8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AEAEE-1AB4-4D04-BD8D-0AD75F1DCA6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3903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FEB6ADA-1FBA-4BED-83BF-9F27943057A8}" type="datetimeFigureOut">
              <a:rPr lang="ru-RU" smtClean="0"/>
              <a:t>05.11.2020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9FCAEAEE-1AB4-4D04-BD8D-0AD75F1DCA6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5811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png"/><Relationship Id="rId7" Type="http://schemas.openxmlformats.org/officeDocument/2006/relationships/image" Target="../media/image1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39805" y="2078811"/>
            <a:ext cx="10512389" cy="1470025"/>
          </a:xfrm>
        </p:spPr>
        <p:txBody>
          <a:bodyPr>
            <a:noAutofit/>
          </a:bodyPr>
          <a:lstStyle/>
          <a:p>
            <a:pPr algn="ctr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Development of the mathematic model of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disymmetric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bigram</a:t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cryptosystem based on a parametric solution family of</a:t>
            </a:r>
            <a:b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multi-degree system of Diophantine equations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F5BC9AE2-7A8A-47F9-903E-CA47D39B2F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882959"/>
              </p:ext>
            </p:extLst>
          </p:nvPr>
        </p:nvGraphicFramePr>
        <p:xfrm>
          <a:off x="3228964" y="4460598"/>
          <a:ext cx="5616624" cy="1615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808312">
                  <a:extLst>
                    <a:ext uri="{9D8B030D-6E8A-4147-A177-3AD203B41FA5}">
                      <a16:colId xmlns:a16="http://schemas.microsoft.com/office/drawing/2014/main" val="712186384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3811025968"/>
                    </a:ext>
                  </a:extLst>
                </a:gridCol>
              </a:tblGrid>
              <a:tr h="158492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Valeriy O. Osipyan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Kuban State University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Russian Federation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v.osippyan@gmail.com</a:t>
                      </a:r>
                    </a:p>
                    <a:p>
                      <a:pPr algn="ctr"/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Kirill </a:t>
                      </a:r>
                      <a:r>
                        <a:rPr lang="en-US" sz="20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I. Litvinov</a:t>
                      </a:r>
                    </a:p>
                    <a:p>
                      <a:pPr algn="ctr"/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Kuban State University</a:t>
                      </a:r>
                    </a:p>
                    <a:p>
                      <a:pPr algn="ctr"/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Russian Federation</a:t>
                      </a:r>
                    </a:p>
                    <a:p>
                      <a:pPr algn="ctr"/>
                      <a:r>
                        <a:rPr lang="en-US" sz="2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lyrik-1994@yandex.ru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95580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80209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40694" y="813731"/>
            <a:ext cx="5078564" cy="590275"/>
          </a:xfrm>
        </p:spPr>
        <p:txBody>
          <a:bodyPr>
            <a:normAutofit/>
          </a:bodyPr>
          <a:lstStyle/>
          <a:p>
            <a:r>
              <a:rPr lang="en-US" sz="32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Diophantine</a:t>
            </a:r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Equation</a:t>
            </a:r>
            <a:endParaRPr lang="ru-RU" sz="3200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Объект 2"/>
          <p:cNvSpPr>
            <a:spLocks noGrp="1"/>
          </p:cNvSpPr>
          <p:nvPr>
            <p:ph idx="1"/>
          </p:nvPr>
        </p:nvSpPr>
        <p:spPr>
          <a:xfrm>
            <a:off x="738231" y="2333277"/>
            <a:ext cx="9338895" cy="766473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paper we will consider the next type of Diophantine Equaltion system: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4079776" y="1757533"/>
                <a:ext cx="360040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i="1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800" i="1"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sz="2800" i="1">
                              <a:latin typeface="Cambria Math"/>
                            </a:rPr>
                            <m:t>,…,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  <m:r>
                        <a:rPr lang="en-US" sz="2800" i="1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9776" y="1757533"/>
                <a:ext cx="3600400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Прямоугольник 4"/>
              <p:cNvSpPr/>
              <p:nvPr/>
            </p:nvSpPr>
            <p:spPr>
              <a:xfrm>
                <a:off x="1847528" y="2847267"/>
                <a:ext cx="8064896" cy="12714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{"/>
                          <m:endChr m:val=""/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400" i="1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400" i="1">
                                  <a:latin typeface="Cambria Math"/>
                                </a:rPr>
                                <m:t>+…+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b>
                              </m:sSub>
                              <m:r>
                                <a:rPr lang="en-US" sz="2400" i="1">
                                  <a:latin typeface="Cambria Math"/>
                                </a:rPr>
                                <m:t>=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400" i="1">
                                  <a:latin typeface="Cambria Math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sz="2400" i="1">
                                  <a:latin typeface="Cambria Math"/>
                                </a:rPr>
                                <m:t>+…+</m:t>
                              </m:r>
                              <m:sSub>
                                <m:sSub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400" i="1">
                                  <a:latin typeface="Cambria Math"/>
                                </a:rPr>
                                <m:t>…</m:t>
                              </m:r>
                            </m:e>
                            <m:e>
                              <m:sSubSup>
                                <m:sSub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bSup>
                              <m:r>
                                <a:rPr lang="en-US" sz="2400" i="1">
                                  <a:latin typeface="Cambria Math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bSup>
                              <m:r>
                                <a:rPr lang="en-US" sz="2400" i="1">
                                  <a:latin typeface="Cambria Math"/>
                                </a:rPr>
                                <m:t>+…+</m:t>
                              </m:r>
                              <m:sSubSup>
                                <m:sSub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𝑋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b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bSup>
                              <m:r>
                                <a:rPr lang="en-US" sz="2400" i="1">
                                  <a:latin typeface="Cambria Math"/>
                                </a:rPr>
                                <m:t>=</m:t>
                              </m:r>
                              <m:sSubSup>
                                <m:sSub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bSup>
                              <m:r>
                                <a:rPr lang="en-US" sz="2400" i="1">
                                  <a:latin typeface="Cambria Math"/>
                                </a:rPr>
                                <m:t>+</m:t>
                              </m:r>
                              <m:sSubSup>
                                <m:sSub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sz="24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bSup>
                              <m:r>
                                <a:rPr lang="en-US" sz="2400" i="1">
                                  <a:latin typeface="Cambria Math"/>
                                </a:rPr>
                                <m:t>+…+</m:t>
                              </m:r>
                              <m:sSubSup>
                                <m:sSubSupPr>
                                  <m:ctrlPr>
                                    <a:rPr lang="en-US" sz="24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400" i="1">
                                      <a:latin typeface="Cambria Math"/>
                                    </a:rPr>
                                    <m:t>𝑌</m:t>
                                  </m:r>
                                </m:e>
                                <m:sub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𝑚</m:t>
                                  </m:r>
                                </m:sub>
                                <m:sup>
                                  <m:r>
                                    <a:rPr lang="en-US" sz="2400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sup>
                              </m:sSubSup>
                            </m:e>
                          </m:eqArr>
                          <m:r>
                            <a:rPr lang="en-US" sz="2400" i="1">
                              <a:latin typeface="Cambria Math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en-US" sz="2400" i="1">
                              <a:latin typeface="Cambria Math"/>
                            </a:rPr>
                            <m:t>&lt;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</m:d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7528" y="2847267"/>
                <a:ext cx="8064896" cy="127143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2799167" y="4527860"/>
                <a:ext cx="6593665" cy="5875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limUpp>
                      <m:limUppPr>
                        <m:ctrlPr>
                          <a:rPr lang="ru-RU" sz="2800" i="1"/>
                        </m:ctrlPr>
                      </m:limUppPr>
                      <m:e>
                        <m:r>
                          <a:rPr lang="en-US" sz="2800" i="1"/>
                          <m:t>=</m:t>
                        </m:r>
                      </m:e>
                      <m:lim>
                        <m:r>
                          <a:rPr lang="en-US" sz="2800" i="1"/>
                          <m:t>𝑛</m:t>
                        </m:r>
                      </m:lim>
                    </m:limUpp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𝑌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;   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  <m:limUpp>
                      <m:limUppPr>
                        <m:ctrlPr>
                          <a:rPr lang="ru-RU" sz="2800" i="1"/>
                        </m:ctrlPr>
                      </m:limUppPr>
                      <m:e>
                        <m:r>
                          <a:rPr lang="en-US" sz="2800" i="1"/>
                          <m:t>=</m:t>
                        </m:r>
                      </m:e>
                      <m:lim>
                        <m:r>
                          <a:rPr lang="en-US" sz="2800" i="1"/>
                          <m:t>𝑛</m:t>
                        </m:r>
                      </m:lim>
                    </m:limUpp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</m:oMath>
                </a14:m>
                <a:r>
                  <a:rPr lang="en-US" sz="2800" i="1" dirty="0"/>
                  <a:t>.</a:t>
                </a:r>
                <a:endParaRPr lang="ru-RU" sz="2800" i="1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9167" y="4527860"/>
                <a:ext cx="6593665" cy="587533"/>
              </a:xfrm>
              <a:prstGeom prst="rect">
                <a:avLst/>
              </a:prstGeom>
              <a:blipFill>
                <a:blip r:embed="rId4"/>
                <a:stretch>
                  <a:fillRect b="-302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Прямоугольник 7"/>
              <p:cNvSpPr/>
              <p:nvPr/>
            </p:nvSpPr>
            <p:spPr>
              <a:xfrm>
                <a:off x="2976801" y="5545756"/>
                <a:ext cx="6536469" cy="59368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  <m:limUpp>
                      <m:limUpp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limUpp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=</m:t>
                        </m:r>
                      </m:e>
                      <m:li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𝑛</m:t>
                        </m:r>
                      </m:lim>
                    </m:limUpp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sz="2800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2800" i="1">
                        <a:latin typeface="Cambria Math"/>
                      </a:rPr>
                      <m:t>,…,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𝑏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b>
                    </m:sSub>
                  </m:oMath>
                </a14:m>
                <a:r>
                  <a:rPr lang="en-US" sz="2800" b="0" dirty="0"/>
                  <a:t> </a:t>
                </a:r>
                <a14:m>
                  <m:oMath xmlns:m="http://schemas.openxmlformats.org/officeDocument/2006/math">
                    <m:r>
                      <a:rPr lang="en-US" sz="2800" b="0" i="0" smtClean="0">
                        <a:latin typeface="Cambria Math" panose="02040503050406030204" pitchFamily="18" charset="0"/>
                      </a:rPr>
                      <m:t>;   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  <m:limUpp>
                      <m:limUppPr>
                        <m:ctrlPr>
                          <a:rPr lang="ru-RU" sz="2800" i="1">
                            <a:latin typeface="Cambria Math" panose="02040503050406030204" pitchFamily="18" charset="0"/>
                          </a:rPr>
                        </m:ctrlPr>
                      </m:limUppPr>
                      <m:e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=</m:t>
                        </m:r>
                      </m:e>
                      <m:lim>
                        <m:r>
                          <a:rPr lang="en-US" sz="2800" i="1">
                            <a:latin typeface="Cambria Math" panose="02040503050406030204" pitchFamily="18" charset="0"/>
                          </a:rPr>
                          <m:t>𝑛</m:t>
                        </m:r>
                      </m:lim>
                    </m:limUpp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p>
                  </m:oMath>
                </a14:m>
                <a:r>
                  <a:rPr lang="en-US" sz="2800" dirty="0"/>
                  <a:t>.</a:t>
                </a:r>
                <a:endParaRPr lang="ru-RU" sz="2800" dirty="0"/>
              </a:p>
            </p:txBody>
          </p:sp>
        </mc:Choice>
        <mc:Fallback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6801" y="5545756"/>
                <a:ext cx="6536469" cy="593689"/>
              </a:xfrm>
              <a:prstGeom prst="rect">
                <a:avLst/>
              </a:prstGeom>
              <a:blipFill>
                <a:blip r:embed="rId5"/>
                <a:stretch>
                  <a:fillRect b="-2989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Объект 2"/>
          <p:cNvSpPr txBox="1">
            <a:spLocks/>
          </p:cNvSpPr>
          <p:nvPr/>
        </p:nvSpPr>
        <p:spPr>
          <a:xfrm>
            <a:off x="738231" y="4118705"/>
            <a:ext cx="3947914" cy="501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in short notation</a:t>
            </a:r>
          </a:p>
        </p:txBody>
      </p:sp>
      <p:sp>
        <p:nvSpPr>
          <p:cNvPr id="13" name="Объект 2"/>
          <p:cNvSpPr txBox="1">
            <a:spLocks/>
          </p:cNvSpPr>
          <p:nvPr/>
        </p:nvSpPr>
        <p:spPr>
          <a:xfrm>
            <a:off x="738231" y="5167917"/>
            <a:ext cx="9194155" cy="5015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09728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 of the equation system  can be written in the form </a:t>
            </a:r>
          </a:p>
        </p:txBody>
      </p:sp>
    </p:spTree>
    <p:extLst>
      <p:ext uri="{BB962C8B-B14F-4D97-AF65-F5344CB8AC3E}">
        <p14:creationId xmlns:p14="http://schemas.microsoft.com/office/powerpoint/2010/main" val="19146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  <p:bldP spid="4" grpId="0"/>
      <p:bldP spid="5" grpId="0"/>
      <p:bldP spid="7" grpId="0"/>
      <p:bldP spid="8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2E27048-8049-4C80-8A14-86FD15B74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37863" y="637648"/>
            <a:ext cx="6116273" cy="712561"/>
          </a:xfrm>
        </p:spPr>
        <p:txBody>
          <a:bodyPr/>
          <a:lstStyle/>
          <a:p>
            <a:r>
              <a:rPr lang="en-US" sz="32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MSDE Solutions Properties</a:t>
            </a:r>
            <a:endParaRPr lang="ru-RU" sz="3200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554A738F-04D9-4E3E-B0E4-7D463D2C34C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736521"/>
                <a:ext cx="10515600" cy="3771270"/>
              </a:xfrm>
            </p:spPr>
            <p:txBody>
              <a:bodyPr>
                <a:noAutofit/>
              </a:bodyPr>
              <a:lstStyle/>
              <a:p>
                <a:pPr marL="0" indent="0" algn="just">
                  <a:lnSpc>
                    <a:spcPct val="115000"/>
                  </a:lnSpc>
                  <a:spcBef>
                    <a:spcPts val="0"/>
                  </a:spcBef>
                  <a:buNone/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Now we proceed to consider a more general MSDE that allow establishing the equivalence of numeric sets or sets of ordered parameters. </a:t>
                </a:r>
                <a:endParaRPr lang="ru-RU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15000"/>
                  </a:lnSpc>
                  <a:spcBef>
                    <a:spcPts val="0"/>
                  </a:spcBef>
                  <a:buNone/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Due to the exceptional importance of these statements, we give them below regarding MSDE with given allowable m and n values.</a:t>
                </a:r>
              </a:p>
              <a:p>
                <a:pPr marL="0" indent="0" algn="just">
                  <a:lnSpc>
                    <a:spcPct val="115000"/>
                  </a:lnSpc>
                  <a:spcBef>
                    <a:spcPts val="0"/>
                  </a:spcBef>
                  <a:buNone/>
                </a:pPr>
                <a:endParaRPr lang="en-US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  <a:spcBef>
                    <a:spcPts val="0"/>
                  </a:spcBef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</m:sup>
                    </m:sSup>
                    <m:limUpp>
                      <m:limUppPr>
                        <m:ctrlPr>
                          <a:rPr lang="ru-RU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limUppPr>
                      <m:e>
                        <m: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=</m:t>
                        </m:r>
                      </m:e>
                      <m:lim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n</m:t>
                        </m:r>
                      </m:lim>
                    </m:limUpp>
                    <m:sSup>
                      <m:sSup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</m:sup>
                    </m:sSup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then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</m:sup>
                    </m:sSup>
                    <m:r>
                      <a:rPr lang="en-US" sz="24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,−</m:t>
                    </m:r>
                    <m:sSup>
                      <m:sSupPr>
                        <m:ctrlPr>
                          <a:rPr lang="en-US" sz="24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  <m:sup>
                        <m:r>
                          <a:rPr lang="en-US" sz="24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en-US" sz="24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−1</m:t>
                        </m:r>
                      </m:sup>
                    </m:sSup>
                    <m:limUpp>
                      <m:limUppPr>
                        <m:ctrlPr>
                          <a:rPr lang="ru-RU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limUppPr>
                      <m:e>
                        <m: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=</m:t>
                        </m:r>
                      </m:e>
                      <m:lim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n</m:t>
                        </m:r>
                      </m:lim>
                    </m:limUpp>
                    <m:sSubSup>
                      <m:sSubSupPr>
                        <m:ctrlPr>
                          <a:rPr lang="en-US" sz="24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  <m:sub>
                        <m:r>
                          <a:rPr lang="en-US" sz="24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</m:sup>
                    </m:sSubSup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or in particular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</m:sup>
                    </m:sSup>
                    <m:r>
                      <a:rPr lang="en-US" sz="24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,−</m:t>
                    </m:r>
                    <m:sSup>
                      <m:sSupPr>
                        <m:ctrlPr>
                          <a:rPr lang="en-US" sz="24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  <m:sup>
                        <m:r>
                          <a:rPr lang="en-US" sz="24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  <m:r>
                          <a:rPr lang="en-US" sz="24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−1</m:t>
                        </m:r>
                      </m:sup>
                    </m:sSup>
                    <m:limUpp>
                      <m:limUppPr>
                        <m:ctrlPr>
                          <a:rPr lang="ru-RU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limUppPr>
                      <m:e>
                        <m: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=</m:t>
                        </m:r>
                      </m:e>
                      <m:lim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n</m:t>
                        </m:r>
                      </m:lim>
                    </m:limUpp>
                    <m:sSub>
                      <m:sSubPr>
                        <m:ctrlPr>
                          <a:rPr lang="en-US" sz="2400" b="0" i="1" smtClean="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𝑏</m:t>
                        </m:r>
                      </m:e>
                      <m:sub>
                        <m:r>
                          <a:rPr lang="en-US" sz="2400" b="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</m:sub>
                    </m:sSub>
                  </m:oMath>
                </a14:m>
                <a:endParaRPr lang="ru-RU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  <a:spcBef>
                    <a:spcPts val="0"/>
                  </a:spcBef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</m:sup>
                    </m:sSup>
                    <m:limUpp>
                      <m:limUppPr>
                        <m:ctrlPr>
                          <a:rPr lang="ru-RU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limUppPr>
                      <m:e>
                        <m: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=</m:t>
                        </m:r>
                      </m:e>
                      <m:lim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n</m:t>
                        </m:r>
                      </m:lim>
                    </m:limUpp>
                    <m:sSup>
                      <m:sSup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</m:sup>
                    </m:sSup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then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∀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ℕ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sSup>
                      <m:sSup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</m:sup>
                    </m:sSup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𝑏</m:t>
                    </m:r>
                    <m:limUpp>
                      <m:limUppPr>
                        <m:ctrlPr>
                          <a:rPr lang="ru-RU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limUppPr>
                      <m:e>
                        <m: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=</m:t>
                        </m:r>
                      </m:e>
                      <m:lim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n</m:t>
                        </m:r>
                      </m:lim>
                    </m:limUpp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sSup>
                      <m:sSup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</m:sup>
                    </m:sSup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</m:oMath>
                </a14:m>
                <a:endParaRPr lang="ru-RU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  <a:spcBef>
                    <a:spcPts val="0"/>
                  </a:spcBef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  <m:limUpp>
                          <m:limUppPr>
                            <m:ctrlPr>
                              <a:rPr lang="ru-RU" sz="24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limUppPr>
                          <m:e>
                            <m:r>
                              <a:rPr lang="en-US" sz="24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</m:e>
                          <m:lim>
                            <m:r>
                              <m:rPr>
                                <m:sty m:val="p"/>
                              </m:rPr>
                              <a:rPr lang="en-US" sz="24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n</m:t>
                            </m:r>
                          </m:lim>
                        </m:limUpp>
                      </m:sup>
                    </m:sSup>
                    <m:sSup>
                      <m:sSup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</m:sup>
                    </m:sSup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then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∀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𝑏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ℕ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sSup>
                      <m:sSup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</m:sup>
                    </m:sSup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𝑏</m:t>
                    </m:r>
                    <m:sSup>
                      <m:sSup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</m:sup>
                    </m:sSup>
                    <m:limUpp>
                      <m:limUppPr>
                        <m:ctrlPr>
                          <a:rPr lang="ru-RU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limUppPr>
                      <m:e>
                        <m: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=</m:t>
                        </m:r>
                      </m:e>
                      <m:lim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n</m:t>
                        </m:r>
                      </m:lim>
                    </m:limUpp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𝑏</m:t>
                    </m:r>
                    <m:sSup>
                      <m:sSup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</m:sup>
                    </m:sSup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𝑎</m:t>
                    </m:r>
                    <m:sSup>
                      <m:sSup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</m:sup>
                    </m:sSup>
                  </m:oMath>
                </a14:m>
                <a:endParaRPr lang="ru-RU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  <a:spcBef>
                    <a:spcPts val="0"/>
                  </a:spcBef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  <m:limUpp>
                          <m:limUppPr>
                            <m:ctrlPr>
                              <a:rPr lang="ru-RU" sz="24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limUppPr>
                          <m:e>
                            <m:r>
                              <a:rPr lang="en-US" sz="2400" i="1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=</m:t>
                            </m:r>
                          </m:e>
                          <m:lim>
                            <m:r>
                              <m:rPr>
                                <m:sty m:val="p"/>
                              </m:rPr>
                              <a:rPr lang="en-US" sz="2400">
                                <a:solidFill>
                                  <a:srgbClr val="00000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n</m:t>
                            </m:r>
                          </m:lim>
                        </m:limUpp>
                      </m:sup>
                    </m:sSup>
                    <m:sSup>
                      <m:sSup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</m:sup>
                    </m:sSup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then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∀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h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∈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ℕ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sSup>
                      <m:sSup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</m:sup>
                    </m:sSup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sSup>
                      <m:sSup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</m:sup>
                    </m:sSup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h</m:t>
                    </m:r>
                    <m:limUpp>
                      <m:limUppPr>
                        <m:ctrlPr>
                          <a:rPr lang="ru-RU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limUppPr>
                      <m:e>
                        <m: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=</m:t>
                        </m:r>
                      </m:e>
                      <m:lim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n</m:t>
                        </m:r>
                        <m:r>
                          <a:rPr lang="en-US" sz="24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lim>
                    </m:limUpp>
                    <m:sSup>
                      <m:sSup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𝐵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</m:sup>
                    </m:sSup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</m:t>
                    </m:r>
                    <m:sSup>
                      <m:sSup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</m:sup>
                    </m:sSup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h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.</a:t>
                </a:r>
                <a:endParaRPr lang="ru-RU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ru-RU" sz="2400" dirty="0"/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554A738F-04D9-4E3E-B0E4-7D463D2C34C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736521"/>
                <a:ext cx="10515600" cy="3771270"/>
              </a:xfrm>
              <a:blipFill>
                <a:blip r:embed="rId2"/>
                <a:stretch>
                  <a:fillRect l="-1797" t="-646" r="-1739" b="-190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2163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444D3FF-69C0-4FFA-8966-A556EF380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72944"/>
            <a:ext cx="10515600" cy="1069392"/>
          </a:xfrm>
        </p:spPr>
        <p:txBody>
          <a:bodyPr/>
          <a:lstStyle/>
          <a:p>
            <a:pPr algn="ctr"/>
            <a:r>
              <a:rPr lang="en-US" sz="32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PARAMETERIZATION METHOD FOR MULTI-DEGREE SYSTEMS </a:t>
            </a:r>
            <a:endParaRPr lang="ru-RU" sz="3200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A49D77FB-8E83-45A2-96A0-BFD4D4F445E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959520"/>
              </a:xfrm>
            </p:spPr>
            <p:txBody>
              <a:bodyPr>
                <a:normAutofit/>
              </a:bodyPr>
              <a:lstStyle/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Let us demonstrate the parameterization method for MSDE of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𝑚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dimension and </a:t>
                </a:r>
                <a14:m>
                  <m:oMath xmlns:m="http://schemas.openxmlformats.org/officeDocument/2006/math"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𝑛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order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</m:sup>
                    </m:sSup>
                    <m:limUpp>
                      <m:limUppPr>
                        <m:ctrlPr>
                          <a:rPr lang="ru-RU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limUppPr>
                      <m:e>
                        <m: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=</m:t>
                        </m:r>
                      </m:e>
                      <m:lim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n</m:t>
                        </m:r>
                      </m:lim>
                    </m:limUpp>
                    <m:sSup>
                      <m:sSup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𝑌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𝑚</m:t>
                        </m:r>
                      </m:sup>
                    </m:sSup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𝑚</m:t>
                    </m:r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15000"/>
                  </a:lnSpc>
                  <a:spcBef>
                    <a:spcPts val="0"/>
                  </a:spcBef>
                  <a:buNone/>
                </a:pPr>
                <a:endParaRPr lang="ru-RU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A49D77FB-8E83-45A2-96A0-BFD4D4F445E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959520"/>
              </a:xfrm>
              <a:blipFill>
                <a:blip r:embed="rId2"/>
                <a:stretch>
                  <a:fillRect l="-1797" t="-88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B9E021A-301D-4082-9215-7E61B12B7874}"/>
                  </a:ext>
                </a:extLst>
              </p:cNvPr>
              <p:cNvSpPr txBox="1"/>
              <p:nvPr/>
            </p:nvSpPr>
            <p:spPr>
              <a:xfrm>
                <a:off x="722542" y="2901185"/>
                <a:ext cx="10746916" cy="14359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indent="0" algn="just">
                  <a:lnSpc>
                    <a:spcPct val="115000"/>
                  </a:lnSpc>
                  <a:spcBef>
                    <a:spcPts val="0"/>
                  </a:spcBef>
                  <a:buNone/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 family of two-parameter solutions of MSDE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6</m:t>
                        </m:r>
                      </m:sup>
                    </m:sSup>
                    <m:limUpp>
                      <m:limUppPr>
                        <m:ctrlPr>
                          <a:rPr lang="ru-RU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limUppPr>
                      <m:e>
                        <m: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=</m:t>
                        </m:r>
                      </m:e>
                      <m:lim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n</m:t>
                        </m:r>
                      </m:lim>
                    </m:limUpp>
                    <m:sSup>
                      <m:sSup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𝑌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6</m:t>
                        </m:r>
                      </m:sup>
                    </m:sSup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=1,2,4,6</m:t>
                    </m:r>
                  </m:oMath>
                </a14:m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can be found as:</a:t>
                </a:r>
                <a:endParaRPr lang="ru-RU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ctr">
                  <a:lnSpc>
                    <a:spcPct val="115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=5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,</m:t>
                      </m:r>
                      <m:sSub>
                        <m:sSubPr>
                          <m:ctrlPr>
                            <a:rPr lang="ru-RU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−5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,</m:t>
                      </m:r>
                      <m:sSub>
                        <m:sSubPr>
                          <m:ctrlPr>
                            <a:rPr lang="ru-RU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=7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+5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,</m:t>
                      </m:r>
                    </m:oMath>
                  </m:oMathPara>
                </a14:m>
                <a:endParaRPr lang="ru-RU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15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=5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−7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,</m:t>
                      </m:r>
                      <m:sSub>
                        <m:sSubPr>
                          <m:ctrlPr>
                            <a:rPr lang="ru-RU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5</m:t>
                          </m:r>
                        </m:sub>
                      </m:sSub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=2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+8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,</m:t>
                      </m:r>
                      <m:sSub>
                        <m:sSubPr>
                          <m:ctrlPr>
                            <a:rPr lang="ru-RU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6</m:t>
                          </m:r>
                        </m:sub>
                      </m:sSub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=8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−2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,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B9E021A-301D-4082-9215-7E61B12B78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542" y="2901185"/>
                <a:ext cx="10746916" cy="1435971"/>
              </a:xfrm>
              <a:prstGeom prst="rect">
                <a:avLst/>
              </a:prstGeom>
              <a:blipFill>
                <a:blip r:embed="rId3"/>
                <a:stretch>
                  <a:fillRect l="-9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53311FE-C353-48FF-835E-487A625E55CE}"/>
                  </a:ext>
                </a:extLst>
              </p:cNvPr>
              <p:cNvSpPr txBox="1"/>
              <p:nvPr/>
            </p:nvSpPr>
            <p:spPr>
              <a:xfrm>
                <a:off x="722542" y="4337156"/>
                <a:ext cx="9479559" cy="17129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indent="0" algn="just">
                  <a:lnSpc>
                    <a:spcPct val="115000"/>
                  </a:lnSpc>
                  <a:spcBef>
                    <a:spcPts val="0"/>
                  </a:spcBef>
                  <a:buNone/>
                </a:pPr>
                <a:r>
                  <a:rPr lang="en-US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A family of three-parameter solution of MSDE: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𝑋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</m:sSup>
                    <m:limUpp>
                      <m:limUppPr>
                        <m:ctrlPr>
                          <a:rPr lang="ru-RU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limUppPr>
                      <m:e>
                        <m:r>
                          <a:rPr lang="en-US" sz="2400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=</m:t>
                        </m:r>
                      </m:e>
                      <m:lim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n</m:t>
                        </m:r>
                      </m:lim>
                    </m:limUpp>
                    <m:sSup>
                      <m:sSup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𝑌</m:t>
                        </m:r>
                      </m:e>
                      <m:sup>
                        <m:r>
                          <a:rPr lang="en-US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sup>
                    </m:sSup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𝑛</m:t>
                    </m:r>
                    <m:r>
                      <a:rPr lang="en-US" sz="24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=2,4,6</m:t>
                    </m:r>
                  </m:oMath>
                </a14:m>
                <a:endParaRPr lang="ru-RU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15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−7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</m:t>
                      </m:r>
                      <m:sSub>
                        <m:sSubPr>
                          <m:ctrlPr>
                            <a:rPr lang="ru-RU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=3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</m:t>
                      </m:r>
                      <m:sSub>
                        <m:sSubPr>
                          <m:ctrlPr>
                            <a:rPr lang="ru-RU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−2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</m:t>
                      </m:r>
                      <m:sSub>
                        <m:sSubPr>
                          <m:ctrlPr>
                            <a:rPr lang="ru-RU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=3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+2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</m:t>
                      </m:r>
                    </m:oMath>
                  </m:oMathPara>
                </a14:m>
                <a:endParaRPr lang="ru-RU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15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+7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</m:t>
                      </m:r>
                      <m:sSub>
                        <m:sSubPr>
                          <m:ctrlPr>
                            <a:rPr lang="ru-RU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=3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</m:t>
                      </m:r>
                      <m:sSub>
                        <m:sSubPr>
                          <m:ctrlPr>
                            <a:rPr lang="ru-RU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3</m:t>
                          </m:r>
                        </m:sub>
                      </m:sSub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−2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</m:t>
                      </m:r>
                      <m:sSub>
                        <m:sSubPr>
                          <m:ctrlPr>
                            <a:rPr lang="ru-RU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en-US" sz="2400" i="1">
                              <a:effectLst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4</m:t>
                          </m:r>
                        </m:sub>
                      </m:sSub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=3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+2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𝑏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−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𝑐</m:t>
                      </m:r>
                      <m:r>
                        <a:rPr lang="en-US" sz="2400" i="1">
                          <a:effectLst/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,</m:t>
                      </m:r>
                    </m:oMath>
                  </m:oMathPara>
                </a14:m>
                <a:endParaRPr lang="ru-RU" sz="2400" dirty="0">
                  <a:effectLst/>
                  <a:latin typeface="Times New Roman" panose="020206030504050203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ru-RU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53311FE-C353-48FF-835E-487A625E55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542" y="4337156"/>
                <a:ext cx="9479559" cy="1712969"/>
              </a:xfrm>
              <a:prstGeom prst="rect">
                <a:avLst/>
              </a:prstGeom>
              <a:blipFill>
                <a:blip r:embed="rId4"/>
                <a:stretch>
                  <a:fillRect l="-10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90174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393808"/>
            <a:ext cx="9144000" cy="1143000"/>
          </a:xfrm>
        </p:spPr>
        <p:txBody>
          <a:bodyPr>
            <a:noAutofit/>
          </a:bodyPr>
          <a:lstStyle/>
          <a:p>
            <a:pPr algn="ctr"/>
            <a:r>
              <a:rPr lang="en-US" sz="32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Mathematical model of cryptosystem on the basis of  Diophantine equation</a:t>
            </a:r>
            <a:endParaRPr lang="ru-RU" sz="3200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893004" y="2589848"/>
                <a:ext cx="3703834" cy="5597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,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,…,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sub>
                      </m:sSub>
                      <m:limUpp>
                        <m:limUppPr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limUp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  <m:lim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lim>
                      </m:limUpp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𝑌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,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𝑌</m:t>
                          </m:r>
                        </m:e>
                        <m:sub>
                          <m:r>
                            <a:rPr lang="en-US" sz="24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2400" i="1">
                          <a:latin typeface="Cambria Math"/>
                        </a:rPr>
                        <m:t>,…,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/>
                            </a:rPr>
                            <m:t>𝑌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sub>
                      </m:sSub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004" y="2589848"/>
                <a:ext cx="3703834" cy="55976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035161" y="3569734"/>
                <a:ext cx="241386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=1..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161" y="3569734"/>
                <a:ext cx="2413866" cy="461665"/>
              </a:xfrm>
              <a:prstGeom prst="rect">
                <a:avLst/>
              </a:prstGeom>
              <a:blipFill>
                <a:blip r:embed="rId3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3591184" y="3594261"/>
                <a:ext cx="2974148" cy="4914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+1..2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sz="2400" dirty="0"/>
                  <a:t>,</a:t>
                </a:r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1184" y="3594261"/>
                <a:ext cx="2974148" cy="491417"/>
              </a:xfrm>
              <a:prstGeom prst="rect">
                <a:avLst/>
              </a:prstGeom>
              <a:blipFill>
                <a:blip r:embed="rId4"/>
                <a:stretch>
                  <a:fillRect l="-410" t="-8750" r="-1025" b="-237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Объект 2"/>
          <p:cNvSpPr txBox="1">
            <a:spLocks/>
          </p:cNvSpPr>
          <p:nvPr/>
        </p:nvSpPr>
        <p:spPr>
          <a:xfrm>
            <a:off x="893004" y="1817007"/>
            <a:ext cx="8108472" cy="1047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cryptosystem is based on the Diophantine equation system of the form:</a:t>
            </a:r>
          </a:p>
        </p:txBody>
      </p:sp>
      <p:sp>
        <p:nvSpPr>
          <p:cNvPr id="16" name="Объект 2"/>
          <p:cNvSpPr txBox="1">
            <a:spLocks/>
          </p:cNvSpPr>
          <p:nvPr/>
        </p:nvSpPr>
        <p:spPr>
          <a:xfrm>
            <a:off x="893004" y="3178779"/>
            <a:ext cx="8108472" cy="1047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Let’s the system has the following parametric solution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5BAB39E-2A9A-4589-8751-3CA77F32FB26}"/>
                  </a:ext>
                </a:extLst>
              </p:cNvPr>
              <p:cNvSpPr txBox="1"/>
              <p:nvPr/>
            </p:nvSpPr>
            <p:spPr>
              <a:xfrm>
                <a:off x="1035161" y="3980782"/>
                <a:ext cx="3685624" cy="5597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,…,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sub>
                      </m:sSub>
                      <m:limUpp>
                        <m:limUppPr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limUp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  <m:li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lim>
                      </m:limUpp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,…,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;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55BAB39E-2A9A-4589-8751-3CA77F32FB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161" y="3980782"/>
                <a:ext cx="3685624" cy="55976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3FEB1D1-1BDE-41CA-B71D-CEFD614EA2DC}"/>
                  </a:ext>
                </a:extLst>
              </p:cNvPr>
              <p:cNvSpPr txBox="1"/>
              <p:nvPr/>
            </p:nvSpPr>
            <p:spPr>
              <a:xfrm>
                <a:off x="4663077" y="3975469"/>
                <a:ext cx="4800610" cy="5597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,…,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,−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,…,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</m:sSub>
                      <m:limUpp>
                        <m:limUppPr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limUp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  <m:lim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lim>
                      </m:limUpp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sub>
                      </m:sSub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3FEB1D1-1BDE-41CA-B71D-CEFD614EA2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63077" y="3975469"/>
                <a:ext cx="4800610" cy="55976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A6D67E4-A473-4B85-8561-EA58BE0A2EC5}"/>
                  </a:ext>
                </a:extLst>
              </p:cNvPr>
              <p:cNvSpPr txBox="1"/>
              <p:nvPr/>
            </p:nvSpPr>
            <p:spPr>
              <a:xfrm>
                <a:off x="537973" y="4637240"/>
                <a:ext cx="7616031" cy="48590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𝐸</m:t>
                      </m:r>
                      <m:d>
                        <m:dPr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ru-RU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bSup>
                      <m:r>
                        <a:rPr lang="en-US" sz="2400" i="1">
                          <a:latin typeface="Cambria Math" panose="02040503050406030204" pitchFamily="18" charset="0"/>
                        </a:rPr>
                        <m:t>+…+</m:t>
                      </m:r>
                      <m:sSubSup>
                        <m:sSubSupPr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𝑙</m:t>
                          </m:r>
                        </m:sub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bSup>
                      <m:r>
                        <a:rPr lang="en-US" sz="2400" i="1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bSup>
                      <m:r>
                        <a:rPr lang="en-US" sz="2400" i="1">
                          <a:latin typeface="Cambria Math" panose="02040503050406030204" pitchFamily="18" charset="0"/>
                        </a:rPr>
                        <m:t>−…−</m:t>
                      </m:r>
                      <m:sSubSup>
                        <m:sSubSupPr>
                          <m:ctrlPr>
                            <a:rPr lang="ru-RU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𝑙</m:t>
                          </m:r>
                        </m:sub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bSup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A6D67E4-A473-4B85-8561-EA58BE0A2E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973" y="4637240"/>
                <a:ext cx="7616031" cy="48590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CCBBDB9-C86D-4025-B257-370BD6216836}"/>
                  </a:ext>
                </a:extLst>
              </p:cNvPr>
              <p:cNvSpPr txBox="1"/>
              <p:nvPr/>
            </p:nvSpPr>
            <p:spPr>
              <a:xfrm>
                <a:off x="1035161" y="5142448"/>
                <a:ext cx="7616031" cy="48590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𝐷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solution of equation</a:t>
                </a: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𝑙</m:t>
                        </m:r>
                      </m:sub>
                      <m:sup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𝑘</m:t>
                        </m:r>
                      </m:sup>
                    </m:sSubSup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sub>
                    </m:sSub>
                  </m:oMath>
                </a14:m>
                <a:endParaRPr lang="ru-RU" sz="2400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FCCBBDB9-C86D-4025-B257-370BD62168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161" y="5142448"/>
                <a:ext cx="7616031" cy="485902"/>
              </a:xfrm>
              <a:prstGeom prst="rect">
                <a:avLst/>
              </a:prstGeom>
              <a:blipFill>
                <a:blip r:embed="rId8"/>
                <a:stretch>
                  <a:fillRect t="-6329" b="-278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9008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15" grpId="0"/>
      <p:bldP spid="16" grpId="0"/>
      <p:bldP spid="13" grpId="0"/>
      <p:bldP spid="14" grpId="0"/>
      <p:bldP spid="21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56426" y="1778458"/>
            <a:ext cx="4741941" cy="2197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1221" y="577212"/>
            <a:ext cx="9989558" cy="990600"/>
          </a:xfrm>
        </p:spPr>
        <p:txBody>
          <a:bodyPr>
            <a:noAutofit/>
          </a:bodyPr>
          <a:lstStyle/>
          <a:p>
            <a:pPr algn="ctr"/>
            <a:r>
              <a:rPr lang="en-US" sz="32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MATHEMATICAL MODEL OF ALPHABETIC DBC BASED ON </a:t>
            </a:r>
            <a:r>
              <a:rPr lang="ru-RU" sz="32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-PARAMETER SOLUTION</a:t>
            </a:r>
            <a:endParaRPr lang="ru-RU" sz="3200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3055653" y="5166025"/>
                <a:ext cx="9136347" cy="4859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</a:rPr>
                        <m:t>𝐶</m:t>
                      </m:r>
                      <m:r>
                        <a:rPr lang="en-US" sz="2400" i="1" smtClean="0">
                          <a:latin typeface="Cambria Math"/>
                        </a:rPr>
                        <m:t>=</m:t>
                      </m:r>
                      <m:r>
                        <a:rPr lang="en-US" sz="2400" i="1" smtClean="0">
                          <a:latin typeface="Cambria Math"/>
                        </a:rPr>
                        <m:t>𝐸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</m:e>
                      </m:d>
                      <m:r>
                        <a:rPr lang="en-US" sz="24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b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b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+…+</m:t>
                      </m:r>
                      <m:sSubSup>
                        <m:sSub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sub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b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sSubSup>
                        <m:sSub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+1</m:t>
                          </m:r>
                        </m:sub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b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−…</m:t>
                      </m:r>
                      <m:sSubSup>
                        <m:sSub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bSup>
                    </m:oMath>
                  </m:oMathPara>
                </a14:m>
                <a:endParaRPr lang="ru-RU" sz="2400" i="1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5653" y="5166025"/>
                <a:ext cx="9136347" cy="48590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Объект 2"/>
              <p:cNvSpPr txBox="1">
                <a:spLocks/>
              </p:cNvSpPr>
              <p:nvPr/>
            </p:nvSpPr>
            <p:spPr>
              <a:xfrm>
                <a:off x="289037" y="3648449"/>
                <a:ext cx="9290957" cy="1438210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is a numeric equivalent of message (or message’s block)</a:t>
                </a:r>
              </a:p>
              <a:p>
                <a:pPr marL="0" indent="0">
                  <a:lnSpc>
                    <a:spcPct val="160000"/>
                  </a:lnSpc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𝑀</m:t>
                    </m:r>
                    <m:r>
                      <a:rPr lang="en-US" sz="240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=27</m:t>
                    </m:r>
                    <m:sSub>
                      <m:sSubPr>
                        <m:ctrlP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+1</m:t>
                        </m:r>
                      </m:sub>
                    </m:sSub>
                    <m:r>
                      <a:rPr lang="en-US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b="0" i="1" dirty="0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numeric equivalents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+1</m:t>
                        </m:r>
                      </m:sub>
                    </m:sSub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is a secret key</a:t>
                </a:r>
              </a:p>
            </p:txBody>
          </p:sp>
        </mc:Choice>
        <mc:Fallback>
          <p:sp>
            <p:nvSpPr>
              <p:cNvPr id="7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037" y="3648449"/>
                <a:ext cx="9290957" cy="1438210"/>
              </a:xfrm>
              <a:prstGeom prst="rect">
                <a:avLst/>
              </a:prstGeom>
              <a:blipFill>
                <a:blip r:embed="rId4"/>
                <a:stretch>
                  <a:fillRect l="-984" t="-3390" b="-762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Объект 2"/>
          <p:cNvSpPr txBox="1">
            <a:spLocks/>
          </p:cNvSpPr>
          <p:nvPr/>
        </p:nvSpPr>
        <p:spPr>
          <a:xfrm>
            <a:off x="193633" y="5160509"/>
            <a:ext cx="3037677" cy="4914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Encryption algorithm:</a:t>
            </a: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193633" y="5651927"/>
            <a:ext cx="3004457" cy="4154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Decryption algorithm: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764F016-7A6D-427B-9D17-B0ADD8222DDF}"/>
                  </a:ext>
                </a:extLst>
              </p:cNvPr>
              <p:cNvSpPr txBox="1"/>
              <p:nvPr/>
            </p:nvSpPr>
            <p:spPr>
              <a:xfrm>
                <a:off x="193633" y="2429165"/>
                <a:ext cx="379847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=1..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764F016-7A6D-427B-9D17-B0ADD8222D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633" y="2429165"/>
                <a:ext cx="3798476" cy="461665"/>
              </a:xfrm>
              <a:prstGeom prst="rect">
                <a:avLst/>
              </a:prstGeom>
              <a:blipFill>
                <a:blip r:embed="rId5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7EECD72-ADB2-4318-B2CA-D27B1E708534}"/>
                  </a:ext>
                </a:extLst>
              </p:cNvPr>
              <p:cNvSpPr txBox="1"/>
              <p:nvPr/>
            </p:nvSpPr>
            <p:spPr>
              <a:xfrm>
                <a:off x="263043" y="2946386"/>
                <a:ext cx="4358629" cy="4914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+1..2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sz="2400" dirty="0"/>
                  <a:t>,</a:t>
                </a: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7EECD72-ADB2-4318-B2CA-D27B1E7085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043" y="2946386"/>
                <a:ext cx="4358629" cy="491417"/>
              </a:xfrm>
              <a:prstGeom prst="rect">
                <a:avLst/>
              </a:prstGeom>
              <a:blipFill>
                <a:blip r:embed="rId6"/>
                <a:stretch>
                  <a:fillRect l="-280" t="-8642" r="-420" b="-222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Объект 2">
            <a:extLst>
              <a:ext uri="{FF2B5EF4-FFF2-40B4-BE49-F238E27FC236}">
                <a16:creationId xmlns:a16="http://schemas.microsoft.com/office/drawing/2014/main" id="{54F9D4BC-1130-4446-B9AB-A0411DF6B835}"/>
              </a:ext>
            </a:extLst>
          </p:cNvPr>
          <p:cNvSpPr txBox="1">
            <a:spLocks/>
          </p:cNvSpPr>
          <p:nvPr/>
        </p:nvSpPr>
        <p:spPr>
          <a:xfrm>
            <a:off x="263043" y="1882965"/>
            <a:ext cx="8108472" cy="4914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Let’s the system has the following parametric solution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EE3D409-A6B9-4372-956B-354FE16434DA}"/>
                  </a:ext>
                </a:extLst>
              </p:cNvPr>
              <p:cNvSpPr txBox="1"/>
              <p:nvPr/>
            </p:nvSpPr>
            <p:spPr>
              <a:xfrm>
                <a:off x="3267500" y="5651927"/>
                <a:ext cx="4414990" cy="4859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</a:rPr>
                        <m:t>𝑀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solution</m:t>
                      </m:r>
                      <m:r>
                        <m:rPr>
                          <m:nor/>
                        </m:rP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o</m:t>
                      </m:r>
                      <m:r>
                        <m:rPr>
                          <m:nor/>
                        </m:rP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f</m:t>
                      </m:r>
                      <m:r>
                        <m:rPr>
                          <m:nor/>
                        </m:rP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equation</m:t>
                      </m:r>
                      <m:r>
                        <m:rPr>
                          <m:nor/>
                        </m:rP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sSubSup>
                        <m:sSub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b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EE3D409-A6B9-4372-956B-354FE16434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7500" y="5651927"/>
                <a:ext cx="4414990" cy="48590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4068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2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3910" y="1791834"/>
            <a:ext cx="4741941" cy="2197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2973885" y="5166025"/>
                <a:ext cx="8868775" cy="4859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</a:rPr>
                        <m:t>𝐶</m:t>
                      </m:r>
                      <m:r>
                        <a:rPr lang="en-US" sz="2400" i="1" smtClean="0">
                          <a:latin typeface="Cambria Math"/>
                        </a:rPr>
                        <m:t>=</m:t>
                      </m:r>
                      <m:r>
                        <a:rPr lang="en-US" sz="2400" i="1" smtClean="0">
                          <a:latin typeface="Cambria Math"/>
                        </a:rPr>
                        <m:t>𝐸</m:t>
                      </m:r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sSub>
                            <m:sSubPr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</m:e>
                      </m:d>
                      <m:r>
                        <a:rPr lang="en-US" sz="24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𝐿</m:t>
                          </m:r>
                        </m:sub>
                      </m:sSub>
                      <m:d>
                        <m:d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b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US" sz="24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sub>
                          </m:s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</m:d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bSup>
                      <m:r>
                        <a:rPr lang="en-US" sz="2400" i="1">
                          <a:latin typeface="Cambria Math" panose="02040503050406030204" pitchFamily="18" charset="0"/>
                        </a:rPr>
                        <m:t>+</m:t>
                      </m:r>
                      <m:sSubSup>
                        <m:sSub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bSup>
                      <m:r>
                        <a:rPr lang="en-US" sz="2400" i="1">
                          <a:latin typeface="Cambria Math" panose="02040503050406030204" pitchFamily="18" charset="0"/>
                        </a:rPr>
                        <m:t>+…+</m:t>
                      </m:r>
                      <m:sSubSup>
                        <m:sSub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𝑙</m:t>
                          </m:r>
                        </m:sub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bSup>
                      <m:r>
                        <a:rPr lang="en-US" sz="2400" i="1">
                          <a:latin typeface="Cambria Math" panose="02040503050406030204" pitchFamily="18" charset="0"/>
                        </a:rPr>
                        <m:t>−…</m:t>
                      </m:r>
                      <m:sSubSup>
                        <m:sSubSup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𝑙</m:t>
                          </m:r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−1</m:t>
                          </m:r>
                        </m:sub>
                        <m:sup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bSup>
                    </m:oMath>
                  </m:oMathPara>
                </a14:m>
                <a:endParaRPr lang="ru-RU" sz="2400" i="1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3885" y="5166025"/>
                <a:ext cx="8868775" cy="48590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Объект 2"/>
              <p:cNvSpPr txBox="1">
                <a:spLocks/>
              </p:cNvSpPr>
              <p:nvPr/>
            </p:nvSpPr>
            <p:spPr>
              <a:xfrm>
                <a:off x="263043" y="3805814"/>
                <a:ext cx="9290957" cy="128427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spcBef>
                    <a:spcPts val="0"/>
                  </a:spcBef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𝑞</m:t>
                        </m:r>
                      </m:e>
                      <m:sub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+1</m:t>
                        </m:r>
                      </m:sub>
                    </m:sSub>
                  </m:oMath>
                </a14:m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 numeric equivalents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i="1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, </m:t>
                    </m:r>
                    <m:sSub>
                      <m:sSubPr>
                        <m:ctrlP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𝑚</m:t>
                        </m:r>
                      </m:e>
                      <m:sub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𝑖</m:t>
                        </m:r>
                        <m:r>
                          <a:rPr lang="en-US" sz="24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+1</m:t>
                        </m:r>
                      </m:sub>
                    </m:sSub>
                  </m:oMath>
                </a14:m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endParaRPr lang="en-US" sz="2400" i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spcBef>
                    <a:spcPts val="0"/>
                  </a:spcBef>
                  <a:buNone/>
                </a:pPr>
                <a:r>
                  <a:rPr lang="en-US" sz="24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– is a secret key</a:t>
                </a:r>
              </a:p>
            </p:txBody>
          </p:sp>
        </mc:Choice>
        <mc:Fallback>
          <p:sp>
            <p:nvSpPr>
              <p:cNvPr id="7" name="Объект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043" y="3805814"/>
                <a:ext cx="9290957" cy="1284278"/>
              </a:xfrm>
              <a:prstGeom prst="rect">
                <a:avLst/>
              </a:prstGeom>
              <a:blipFill>
                <a:blip r:embed="rId4"/>
                <a:stretch>
                  <a:fillRect l="-984" t="-3791" b="-33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Объект 2"/>
          <p:cNvSpPr txBox="1">
            <a:spLocks/>
          </p:cNvSpPr>
          <p:nvPr/>
        </p:nvSpPr>
        <p:spPr>
          <a:xfrm>
            <a:off x="123899" y="5160509"/>
            <a:ext cx="3037677" cy="4914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Encryption algorithm:</a:t>
            </a: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140508" y="5651927"/>
            <a:ext cx="3004457" cy="4154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Decryption algorithm: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764F016-7A6D-427B-9D17-B0ADD8222DDF}"/>
                  </a:ext>
                </a:extLst>
              </p:cNvPr>
              <p:cNvSpPr txBox="1"/>
              <p:nvPr/>
            </p:nvSpPr>
            <p:spPr>
              <a:xfrm>
                <a:off x="193633" y="2429165"/>
                <a:ext cx="4039054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𝑋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</m:d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=1..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𝑙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9764F016-7A6D-427B-9D17-B0ADD8222D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633" y="2429165"/>
                <a:ext cx="4039054" cy="461665"/>
              </a:xfrm>
              <a:prstGeom prst="rect">
                <a:avLst/>
              </a:prstGeom>
              <a:blipFill>
                <a:blip r:embed="rId5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7EECD72-ADB2-4318-B2CA-D27B1E708534}"/>
                  </a:ext>
                </a:extLst>
              </p:cNvPr>
              <p:cNvSpPr txBox="1"/>
              <p:nvPr/>
            </p:nvSpPr>
            <p:spPr>
              <a:xfrm>
                <a:off x="263043" y="2946386"/>
                <a:ext cx="4586384" cy="4914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𝑐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sz="2400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𝑙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+1..2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US" sz="2400" dirty="0"/>
                  <a:t>,</a:t>
                </a:r>
              </a:p>
            </p:txBody>
          </p:sp>
        </mc:Choice>
        <mc:Fallback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7EECD72-ADB2-4318-B2CA-D27B1E7085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043" y="2946386"/>
                <a:ext cx="4586384" cy="491417"/>
              </a:xfrm>
              <a:prstGeom prst="rect">
                <a:avLst/>
              </a:prstGeom>
              <a:blipFill>
                <a:blip r:embed="rId6"/>
                <a:stretch>
                  <a:fillRect l="-266" t="-8642" r="-1062" b="-222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Объект 2">
            <a:extLst>
              <a:ext uri="{FF2B5EF4-FFF2-40B4-BE49-F238E27FC236}">
                <a16:creationId xmlns:a16="http://schemas.microsoft.com/office/drawing/2014/main" id="{54F9D4BC-1130-4446-B9AB-A0411DF6B835}"/>
              </a:ext>
            </a:extLst>
          </p:cNvPr>
          <p:cNvSpPr txBox="1">
            <a:spLocks/>
          </p:cNvSpPr>
          <p:nvPr/>
        </p:nvSpPr>
        <p:spPr>
          <a:xfrm>
            <a:off x="263043" y="1882965"/>
            <a:ext cx="8108472" cy="4914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Let’s the system has the following parametric solution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EE3D409-A6B9-4372-956B-354FE16434DA}"/>
                  </a:ext>
                </a:extLst>
              </p:cNvPr>
              <p:cNvSpPr txBox="1"/>
              <p:nvPr/>
            </p:nvSpPr>
            <p:spPr>
              <a:xfrm>
                <a:off x="2973885" y="5651927"/>
                <a:ext cx="4414990" cy="4859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/>
                        </a:rPr>
                        <m:t>𝑀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m:rPr>
                          <m:nor/>
                        </m:rP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solution</m:t>
                      </m:r>
                      <m:r>
                        <m:rPr>
                          <m:nor/>
                        </m:rP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b="0" i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o</m:t>
                      </m:r>
                      <m:r>
                        <m:rPr>
                          <m:nor/>
                        </m:rP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f</m:t>
                      </m:r>
                      <m:r>
                        <m:rPr>
                          <m:nor/>
                        </m:rP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equation</m:t>
                      </m:r>
                      <m:r>
                        <m:rPr>
                          <m:nor/>
                        </m:rPr>
                        <a:rPr lang="ru-RU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sSubSup>
                        <m:sSubSup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𝑙</m:t>
                          </m:r>
                        </m:sub>
                        <m:sup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𝑘</m:t>
                          </m:r>
                        </m:sup>
                      </m:sSubSup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1EE3D409-A6B9-4372-956B-354FE16434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3885" y="5651927"/>
                <a:ext cx="4414990" cy="48590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Заголовок 1">
            <a:extLst>
              <a:ext uri="{FF2B5EF4-FFF2-40B4-BE49-F238E27FC236}">
                <a16:creationId xmlns:a16="http://schemas.microsoft.com/office/drawing/2014/main" id="{26898A26-12CF-44D3-BC81-00C9FA23EB65}"/>
              </a:ext>
            </a:extLst>
          </p:cNvPr>
          <p:cNvSpPr txBox="1">
            <a:spLocks/>
          </p:cNvSpPr>
          <p:nvPr/>
        </p:nvSpPr>
        <p:spPr>
          <a:xfrm>
            <a:off x="1101221" y="597575"/>
            <a:ext cx="9989558" cy="9906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MATHEMATICAL MODEL OF ALPHABETIC DBC BASED ON </a:t>
            </a:r>
            <a:r>
              <a:rPr lang="ru-RU" sz="32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32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-PARAMETER SOLUTION</a:t>
            </a:r>
            <a:endParaRPr lang="ru-RU" sz="3200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03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  <p:bldP spid="9" grpId="0"/>
      <p:bldP spid="12" grpId="0"/>
      <p:bldP spid="13" grpId="0"/>
      <p:bldP spid="14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27087" y="1015068"/>
            <a:ext cx="2937825" cy="579679"/>
          </a:xfrm>
        </p:spPr>
        <p:txBody>
          <a:bodyPr/>
          <a:lstStyle/>
          <a:p>
            <a:r>
              <a:rPr lang="en-US" sz="3200" cap="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  <a:endParaRPr lang="ru-RU" sz="3200" cap="all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0059" y="1889351"/>
            <a:ext cx="11669086" cy="4968649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the work progressed, the following results were obtained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developed a mathematical model of DBC containing Diophantine difficulties in solving MSDE of given dimension and order. As noted above, to determine the numeric equivalents of elementary messages, a legal user solves a simple equation of given degree, but an illegal user solves a multivariable MSDE of given dimension and order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new approach to the development of DBC based on the parametric solution of MSDE is proposed that generalizes the principle of building the public key cryptosystems: for direct and inverse transformations of the processed information, the parametric solution of MSDE is preliminarily divided into two parts: one part is used according to the given algorithm for direct transformation of the plain text, and the other part - for reverse transformation of the closed text using blocks of given length, for example, bigrams.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7515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2"/>
          <p:cNvSpPr txBox="1">
            <a:spLocks/>
          </p:cNvSpPr>
          <p:nvPr/>
        </p:nvSpPr>
        <p:spPr>
          <a:xfrm>
            <a:off x="1991544" y="263691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for your attention!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76939025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140</TotalTime>
  <Words>915</Words>
  <Application>Microsoft Office PowerPoint</Application>
  <PresentationFormat>Широкоэкранный</PresentationFormat>
  <Paragraphs>70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Times New Roman</vt:lpstr>
      <vt:lpstr>Ретро</vt:lpstr>
      <vt:lpstr>Development of the mathematic model of disymmetric bigram cryptosystem based on a parametric solution family of multi-degree system of Diophantine equations</vt:lpstr>
      <vt:lpstr>Diophantine Equation</vt:lpstr>
      <vt:lpstr>MSDE Solutions Properties</vt:lpstr>
      <vt:lpstr>PARAMETERIZATION METHOD FOR MULTI-DEGREE SYSTEMS </vt:lpstr>
      <vt:lpstr>Mathematical model of cryptosystem on the basis of  Diophantine equation</vt:lpstr>
      <vt:lpstr>MATHEMATICAL MODEL OF ALPHABETIC DBC BASED ON 2-PARAMETER SOLUTION</vt:lpstr>
      <vt:lpstr>Презентация PowerPoint</vt:lpstr>
      <vt:lpstr>Conclusion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Development of Information Security System Mathematical Models by the Solutions of the Multigrade  Diophantine Equation Systems</dc:title>
  <dc:creator>lyrik-1994@yandex.ru</dc:creator>
  <cp:lastModifiedBy>lyrik-1994@yandex.ru</cp:lastModifiedBy>
  <cp:revision>10</cp:revision>
  <dcterms:created xsi:type="dcterms:W3CDTF">2020-11-04T22:17:27Z</dcterms:created>
  <dcterms:modified xsi:type="dcterms:W3CDTF">2020-11-05T00:37:38Z</dcterms:modified>
</cp:coreProperties>
</file>