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75" r:id="rId5"/>
    <p:sldId id="276" r:id="rId6"/>
    <p:sldId id="273" r:id="rId7"/>
    <p:sldId id="274" r:id="rId8"/>
    <p:sldId id="257" r:id="rId9"/>
    <p:sldId id="260" r:id="rId10"/>
    <p:sldId id="262" r:id="rId11"/>
    <p:sldId id="261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811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09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B7CD9-FAD7-48FF-818D-15E4D74D8474}" type="datetimeFigureOut">
              <a:rPr lang="tr-TR" smtClean="0"/>
              <a:t>13.09.2019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522D-4ECA-4A85-8D32-B31549FB8C27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349218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B7CD9-FAD7-48FF-818D-15E4D74D8474}" type="datetimeFigureOut">
              <a:rPr lang="tr-TR" smtClean="0"/>
              <a:t>13.09.2019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522D-4ECA-4A85-8D32-B31549FB8C2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548640"/>
            <a:ext cx="4829287" cy="367104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B7CD9-FAD7-48FF-818D-15E4D74D8474}" type="datetimeFigureOut">
              <a:rPr lang="tr-TR" smtClean="0"/>
              <a:t>13.09.2019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522D-4ECA-4A85-8D32-B31549FB8C2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B7CD9-FAD7-48FF-818D-15E4D74D8474}" type="datetimeFigureOut">
              <a:rPr lang="tr-TR" smtClean="0"/>
              <a:t>13.09.2019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522D-4ECA-4A85-8D32-B31549FB8C27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B7CD9-FAD7-48FF-818D-15E4D74D8474}" type="datetimeFigureOut">
              <a:rPr lang="tr-TR" smtClean="0"/>
              <a:t>13.09.2019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522D-4ECA-4A85-8D32-B31549FB8C2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B7CD9-FAD7-48FF-818D-15E4D74D8474}" type="datetimeFigureOut">
              <a:rPr lang="tr-TR" smtClean="0"/>
              <a:t>13.09.2019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522D-4ECA-4A85-8D32-B31549FB8C27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B7CD9-FAD7-48FF-818D-15E4D74D8474}" type="datetimeFigureOut">
              <a:rPr lang="tr-TR" smtClean="0"/>
              <a:t>13.09.2019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522D-4ECA-4A85-8D32-B31549FB8C27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B7CD9-FAD7-48FF-818D-15E4D74D8474}" type="datetimeFigureOut">
              <a:rPr lang="tr-TR" smtClean="0"/>
              <a:t>13.09.2019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522D-4ECA-4A85-8D32-B31549FB8C2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B7CD9-FAD7-48FF-818D-15E4D74D8474}" type="datetimeFigureOut">
              <a:rPr lang="tr-TR" smtClean="0"/>
              <a:t>13.09.2019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522D-4ECA-4A85-8D32-B31549FB8C2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B7CD9-FAD7-48FF-818D-15E4D74D8474}" type="datetimeFigureOut">
              <a:rPr lang="tr-TR" smtClean="0"/>
              <a:t>13.09.2019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522D-4ECA-4A85-8D32-B31549FB8C2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5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B7CD9-FAD7-48FF-818D-15E4D74D8474}" type="datetimeFigureOut">
              <a:rPr lang="tr-TR" smtClean="0"/>
              <a:t>13.09.2019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E522D-4ECA-4A85-8D32-B31549FB8C27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81B7CD9-FAD7-48FF-818D-15E4D74D8474}" type="datetimeFigureOut">
              <a:rPr lang="tr-TR" smtClean="0"/>
              <a:t>13.09.2019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08E522D-4ECA-4A85-8D32-B31549FB8C2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sinconf.org/sin2010/index.htm" TargetMode="External"/><Relationship Id="rId3" Type="http://schemas.openxmlformats.org/officeDocument/2006/relationships/hyperlink" Target="http://sinconf.org/sin2015/index.php" TargetMode="External"/><Relationship Id="rId7" Type="http://schemas.openxmlformats.org/officeDocument/2006/relationships/hyperlink" Target="http://sinconf.org/sin2011/index.htm" TargetMode="External"/><Relationship Id="rId2" Type="http://schemas.openxmlformats.org/officeDocument/2006/relationships/hyperlink" Target="http://sinconf.org/sin2017/index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inconf.org/sin2012/index.php" TargetMode="External"/><Relationship Id="rId5" Type="http://schemas.openxmlformats.org/officeDocument/2006/relationships/hyperlink" Target="http://sinconf.org/sin2013/index.php" TargetMode="External"/><Relationship Id="rId10" Type="http://schemas.openxmlformats.org/officeDocument/2006/relationships/hyperlink" Target="http://sinconf.org/sin2007/index.htm" TargetMode="External"/><Relationship Id="rId4" Type="http://schemas.openxmlformats.org/officeDocument/2006/relationships/hyperlink" Target="http://sinconf.org/sin2014/index.php" TargetMode="External"/><Relationship Id="rId9" Type="http://schemas.openxmlformats.org/officeDocument/2006/relationships/hyperlink" Target="http://sinconf.org/sin2009/default.html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dl.acm.org/citation.cfm?id=2388576" TargetMode="External"/><Relationship Id="rId13" Type="http://schemas.openxmlformats.org/officeDocument/2006/relationships/hyperlink" Target="http://dblp.uni-trier.de/db/conf/sin/" TargetMode="External"/><Relationship Id="rId3" Type="http://schemas.openxmlformats.org/officeDocument/2006/relationships/hyperlink" Target="https://dl.acm.org/citation.cfm?id=3264437" TargetMode="External"/><Relationship Id="rId7" Type="http://schemas.openxmlformats.org/officeDocument/2006/relationships/hyperlink" Target="https://dl.acm.org/citation.cfm?id=2523514" TargetMode="External"/><Relationship Id="rId12" Type="http://schemas.openxmlformats.org/officeDocument/2006/relationships/hyperlink" Target="http://www.trafford.com/07-1689" TargetMode="External"/><Relationship Id="rId2" Type="http://schemas.openxmlformats.org/officeDocument/2006/relationships/hyperlink" Target="https://dl.acm.org/citation.cfm?id=313682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l.acm.org/citation.cfm?id=2659651" TargetMode="External"/><Relationship Id="rId11" Type="http://schemas.openxmlformats.org/officeDocument/2006/relationships/hyperlink" Target="https://dl.acm.org/citation.cfm?id=1626195&amp;CFID=818054771&amp;CFTOKEN=28716718" TargetMode="External"/><Relationship Id="rId5" Type="http://schemas.openxmlformats.org/officeDocument/2006/relationships/hyperlink" Target="https://dl.acm.org/citation.cfm?id=2799979" TargetMode="External"/><Relationship Id="rId10" Type="http://schemas.openxmlformats.org/officeDocument/2006/relationships/hyperlink" Target="https://dl.acm.org/citation.cfm?id=1854099" TargetMode="External"/><Relationship Id="rId4" Type="http://schemas.openxmlformats.org/officeDocument/2006/relationships/hyperlink" Target="https://dl.acm.org/citation.cfm?id=2947626" TargetMode="External"/><Relationship Id="rId9" Type="http://schemas.openxmlformats.org/officeDocument/2006/relationships/hyperlink" Target="https://dl.acm.org/citation.cfm?id=2070425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75656" y="3723878"/>
            <a:ext cx="5637010" cy="661589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Atilla ELCI</a:t>
            </a:r>
          </a:p>
          <a:p>
            <a:r>
              <a:rPr lang="tr-TR" dirty="0" smtClean="0"/>
              <a:t>Aksaray </a:t>
            </a:r>
            <a:r>
              <a:rPr lang="tr-TR" dirty="0" err="1" smtClean="0"/>
              <a:t>University</a:t>
            </a:r>
            <a:r>
              <a:rPr lang="tr-TR" dirty="0" smtClean="0"/>
              <a:t>, </a:t>
            </a:r>
            <a:r>
              <a:rPr lang="tr-TR" dirty="0" err="1" smtClean="0"/>
              <a:t>Turkey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1923678"/>
            <a:ext cx="7175351" cy="1344875"/>
          </a:xfrm>
        </p:spPr>
        <p:txBody>
          <a:bodyPr/>
          <a:lstStyle/>
          <a:p>
            <a:r>
              <a:rPr lang="tr-TR" dirty="0" smtClean="0"/>
              <a:t>SIN </a:t>
            </a:r>
            <a:r>
              <a:rPr lang="tr-TR" dirty="0" err="1" smtClean="0"/>
              <a:t>Conferences</a:t>
            </a:r>
            <a:r>
              <a:rPr lang="tr-TR" dirty="0" smtClean="0"/>
              <a:t>-</a:t>
            </a:r>
            <a:br>
              <a:rPr lang="tr-TR" dirty="0" smtClean="0"/>
            </a:b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Now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094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131840" y="3279126"/>
            <a:ext cx="5173961" cy="857250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Keynote</a:t>
            </a:r>
            <a:r>
              <a:rPr lang="tr-TR" dirty="0" smtClean="0"/>
              <a:t> </a:t>
            </a:r>
            <a:r>
              <a:rPr lang="tr-TR" dirty="0" err="1" smtClean="0"/>
              <a:t>Speakers</a:t>
            </a:r>
            <a:r>
              <a:rPr lang="tr-TR" dirty="0" smtClean="0"/>
              <a:t>- SIN 2017 </a:t>
            </a:r>
            <a:r>
              <a:rPr lang="tr-TR" sz="2000" dirty="0" smtClean="0"/>
              <a:t>2/2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Prof. </a:t>
            </a:r>
            <a:r>
              <a:rPr lang="tr-TR" dirty="0" err="1" smtClean="0"/>
              <a:t>Mohamed</a:t>
            </a:r>
            <a:r>
              <a:rPr lang="tr-TR" dirty="0" smtClean="0"/>
              <a:t> </a:t>
            </a:r>
            <a:r>
              <a:rPr lang="tr-TR" dirty="0" err="1" smtClean="0"/>
              <a:t>Mosbah</a:t>
            </a:r>
            <a:r>
              <a:rPr lang="tr-TR" dirty="0" smtClean="0"/>
              <a:t>: </a:t>
            </a:r>
          </a:p>
          <a:p>
            <a:pPr lvl="1"/>
            <a:r>
              <a:rPr lang="en-US" dirty="0" smtClean="0"/>
              <a:t>Models and Approaches for the Safety and the Security of Distributed Systems</a:t>
            </a:r>
            <a:endParaRPr lang="tr-TR" dirty="0" smtClean="0"/>
          </a:p>
          <a:p>
            <a:r>
              <a:rPr lang="tr-TR" dirty="0" smtClean="0"/>
              <a:t>Dr. </a:t>
            </a:r>
            <a:r>
              <a:rPr lang="tr-TR" dirty="0" err="1" smtClean="0"/>
              <a:t>Priyadarsi</a:t>
            </a:r>
            <a:r>
              <a:rPr lang="tr-TR" dirty="0" smtClean="0"/>
              <a:t> </a:t>
            </a:r>
            <a:r>
              <a:rPr lang="tr-TR" dirty="0" err="1" smtClean="0"/>
              <a:t>Nanda</a:t>
            </a:r>
            <a:r>
              <a:rPr lang="tr-TR" dirty="0" smtClean="0"/>
              <a:t>: </a:t>
            </a:r>
          </a:p>
          <a:p>
            <a:pPr lvl="1"/>
            <a:r>
              <a:rPr lang="en-US" dirty="0" smtClean="0"/>
              <a:t>Software Defined Perimeter : "A new way to protect Network Systems against Cyber Threats"</a:t>
            </a:r>
            <a:endParaRPr lang="tr-TR" dirty="0" smtClean="0"/>
          </a:p>
          <a:p>
            <a:r>
              <a:rPr lang="tr-TR" dirty="0" smtClean="0"/>
              <a:t>Dr. </a:t>
            </a:r>
            <a:r>
              <a:rPr lang="tr-TR" dirty="0" err="1" smtClean="0"/>
              <a:t>Mauro</a:t>
            </a:r>
            <a:r>
              <a:rPr lang="tr-TR" dirty="0" smtClean="0"/>
              <a:t> </a:t>
            </a:r>
            <a:r>
              <a:rPr lang="tr-TR" dirty="0" err="1" smtClean="0"/>
              <a:t>Conti</a:t>
            </a:r>
            <a:r>
              <a:rPr lang="tr-TR" dirty="0" smtClean="0"/>
              <a:t>: </a:t>
            </a:r>
          </a:p>
          <a:p>
            <a:pPr lvl="1"/>
            <a:r>
              <a:rPr lang="en-US" dirty="0" smtClean="0"/>
              <a:t>Can't You Hear Me Knocking: Novel Security and Privacy Threats to Mobile Users</a:t>
            </a:r>
            <a:endParaRPr lang="tr-TR" dirty="0" smtClean="0"/>
          </a:p>
          <a:p>
            <a:r>
              <a:rPr lang="tr-TR" dirty="0" err="1" smtClean="0"/>
              <a:t>Sushmita</a:t>
            </a:r>
            <a:r>
              <a:rPr lang="tr-TR" dirty="0" smtClean="0"/>
              <a:t> Ruj: </a:t>
            </a:r>
          </a:p>
          <a:p>
            <a:pPr lvl="1"/>
            <a:r>
              <a:rPr lang="en-US" dirty="0" err="1" smtClean="0"/>
              <a:t>Blockchains</a:t>
            </a:r>
            <a:r>
              <a:rPr lang="en-US" dirty="0" smtClean="0"/>
              <a:t> for Secure Data Storage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9612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843808" y="3279126"/>
            <a:ext cx="5832648" cy="857250"/>
          </a:xfrm>
        </p:spPr>
        <p:txBody>
          <a:bodyPr/>
          <a:lstStyle/>
          <a:p>
            <a:r>
              <a:rPr lang="tr-TR" dirty="0" err="1" smtClean="0"/>
              <a:t>Keynote</a:t>
            </a:r>
            <a:r>
              <a:rPr lang="tr-TR" dirty="0" smtClean="0"/>
              <a:t> </a:t>
            </a:r>
            <a:r>
              <a:rPr lang="tr-TR" dirty="0" err="1" smtClean="0"/>
              <a:t>Speakers</a:t>
            </a:r>
            <a:r>
              <a:rPr lang="tr-TR" dirty="0" smtClean="0"/>
              <a:t>- SIN 2016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/>
              <a:t>Bhavani</a:t>
            </a:r>
            <a:r>
              <a:rPr lang="tr-TR" dirty="0"/>
              <a:t>  </a:t>
            </a:r>
            <a:r>
              <a:rPr lang="tr-TR" dirty="0" err="1" smtClean="0"/>
              <a:t>Thuraisingham</a:t>
            </a:r>
            <a:r>
              <a:rPr lang="tr-TR" dirty="0" smtClean="0"/>
              <a:t>: </a:t>
            </a:r>
          </a:p>
          <a:p>
            <a:pPr lvl="1"/>
            <a:r>
              <a:rPr lang="tr-TR" dirty="0" err="1" smtClean="0"/>
              <a:t>Science</a:t>
            </a:r>
            <a:r>
              <a:rPr lang="tr-TR" dirty="0" smtClean="0"/>
              <a:t> </a:t>
            </a:r>
            <a:r>
              <a:rPr lang="tr-TR" dirty="0"/>
              <a:t>of Data </a:t>
            </a:r>
            <a:r>
              <a:rPr lang="tr-TR" dirty="0" smtClean="0"/>
              <a:t>Security</a:t>
            </a:r>
          </a:p>
          <a:p>
            <a:r>
              <a:rPr lang="en-US" dirty="0" smtClean="0"/>
              <a:t>Eugene </a:t>
            </a:r>
            <a:r>
              <a:rPr lang="en-US" dirty="0"/>
              <a:t>H. </a:t>
            </a:r>
            <a:r>
              <a:rPr lang="en-US" dirty="0" smtClean="0"/>
              <a:t>Spafford</a:t>
            </a:r>
            <a:r>
              <a:rPr lang="tr-TR" dirty="0" smtClean="0"/>
              <a:t>: </a:t>
            </a:r>
          </a:p>
          <a:p>
            <a:pPr lvl="1"/>
            <a:r>
              <a:rPr lang="en-US" dirty="0" smtClean="0"/>
              <a:t>Stepping Back From Cyber Security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86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843809" y="3327834"/>
            <a:ext cx="5904655" cy="857250"/>
          </a:xfrm>
        </p:spPr>
        <p:txBody>
          <a:bodyPr/>
          <a:lstStyle/>
          <a:p>
            <a:r>
              <a:rPr lang="tr-TR" dirty="0" err="1" smtClean="0"/>
              <a:t>Keynote</a:t>
            </a:r>
            <a:r>
              <a:rPr lang="tr-TR" dirty="0" smtClean="0"/>
              <a:t> </a:t>
            </a:r>
            <a:r>
              <a:rPr lang="tr-TR" dirty="0" err="1" smtClean="0"/>
              <a:t>Speakers</a:t>
            </a:r>
            <a:r>
              <a:rPr lang="tr-TR" dirty="0" smtClean="0"/>
              <a:t>- SIN 2015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 smtClean="0"/>
              <a:t>Ron</a:t>
            </a:r>
            <a:r>
              <a:rPr lang="tr-TR" dirty="0" smtClean="0"/>
              <a:t> </a:t>
            </a:r>
            <a:r>
              <a:rPr lang="tr-TR" dirty="0" err="1" smtClean="0"/>
              <a:t>Poet</a:t>
            </a:r>
            <a:r>
              <a:rPr lang="tr-TR" dirty="0" smtClean="0"/>
              <a:t>:</a:t>
            </a:r>
          </a:p>
          <a:p>
            <a:pPr lvl="1"/>
            <a:r>
              <a:rPr lang="en-US" dirty="0"/>
              <a:t>The Use of Mobile Devices in </a:t>
            </a:r>
            <a:r>
              <a:rPr lang="en-US" dirty="0" smtClean="0"/>
              <a:t>Authentication</a:t>
            </a:r>
            <a:endParaRPr lang="tr-TR" dirty="0" smtClean="0"/>
          </a:p>
          <a:p>
            <a:r>
              <a:rPr lang="tr-TR" dirty="0" err="1"/>
              <a:t>Ramki</a:t>
            </a:r>
            <a:r>
              <a:rPr lang="tr-TR" dirty="0"/>
              <a:t> </a:t>
            </a:r>
            <a:r>
              <a:rPr lang="tr-TR" dirty="0" err="1" smtClean="0"/>
              <a:t>Thurimella</a:t>
            </a:r>
            <a:r>
              <a:rPr lang="tr-TR" dirty="0" smtClean="0"/>
              <a:t>:</a:t>
            </a:r>
          </a:p>
          <a:p>
            <a:pPr lvl="1"/>
            <a:r>
              <a:rPr lang="en-US" dirty="0"/>
              <a:t> Some new results in keyless jam resistance communication (Joint work with Hamid </a:t>
            </a:r>
            <a:r>
              <a:rPr lang="en-US" dirty="0" err="1"/>
              <a:t>Hanifi</a:t>
            </a:r>
            <a:r>
              <a:rPr lang="en-US" dirty="0"/>
              <a:t> and </a:t>
            </a:r>
            <a:r>
              <a:rPr lang="en-US" dirty="0" err="1"/>
              <a:t>Leemon</a:t>
            </a:r>
            <a:r>
              <a:rPr lang="en-US" dirty="0"/>
              <a:t> Baird)</a:t>
            </a:r>
            <a:endParaRPr lang="tr-TR" dirty="0" smtClean="0"/>
          </a:p>
          <a:p>
            <a:r>
              <a:rPr lang="tr-TR" dirty="0"/>
              <a:t>Alexander </a:t>
            </a:r>
            <a:r>
              <a:rPr lang="tr-TR" dirty="0" err="1"/>
              <a:t>Barabanov</a:t>
            </a:r>
            <a:r>
              <a:rPr lang="tr-TR" dirty="0"/>
              <a:t>, </a:t>
            </a:r>
            <a:r>
              <a:rPr lang="tr-TR" dirty="0" err="1"/>
              <a:t>Alexey</a:t>
            </a:r>
            <a:r>
              <a:rPr lang="tr-TR" dirty="0"/>
              <a:t> </a:t>
            </a:r>
            <a:r>
              <a:rPr lang="tr-TR" dirty="0" err="1" smtClean="0"/>
              <a:t>Markov</a:t>
            </a:r>
            <a:r>
              <a:rPr lang="tr-TR" dirty="0" smtClean="0"/>
              <a:t>:</a:t>
            </a:r>
            <a:endParaRPr lang="tr-TR" dirty="0"/>
          </a:p>
          <a:p>
            <a:pPr lvl="1"/>
            <a:r>
              <a:rPr lang="en-US" dirty="0"/>
              <a:t> Modern trends in the regulatory framework of the information security conformity assessment in Russia based on Common Criteria</a:t>
            </a:r>
            <a:endParaRPr lang="tr-TR" dirty="0" smtClean="0"/>
          </a:p>
          <a:p>
            <a:r>
              <a:rPr lang="tr-TR" dirty="0" err="1"/>
              <a:t>Alexey</a:t>
            </a:r>
            <a:r>
              <a:rPr lang="tr-TR" dirty="0"/>
              <a:t> </a:t>
            </a:r>
            <a:r>
              <a:rPr lang="tr-TR" dirty="0" err="1" smtClean="0"/>
              <a:t>Zhukov</a:t>
            </a:r>
            <a:r>
              <a:rPr lang="tr-TR" dirty="0" smtClean="0"/>
              <a:t>:</a:t>
            </a:r>
          </a:p>
          <a:p>
            <a:pPr lvl="1"/>
            <a:r>
              <a:rPr lang="en-US" dirty="0"/>
              <a:t>Lightweight cryptography: modern development paradigms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349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843808" y="3507854"/>
            <a:ext cx="5904655" cy="857250"/>
          </a:xfrm>
        </p:spPr>
        <p:txBody>
          <a:bodyPr/>
          <a:lstStyle/>
          <a:p>
            <a:r>
              <a:rPr lang="tr-TR" dirty="0" err="1" smtClean="0"/>
              <a:t>Keynote</a:t>
            </a:r>
            <a:r>
              <a:rPr lang="tr-TR" dirty="0" smtClean="0"/>
              <a:t> </a:t>
            </a:r>
            <a:r>
              <a:rPr lang="tr-TR" dirty="0" err="1" smtClean="0"/>
              <a:t>Speakers</a:t>
            </a:r>
            <a:r>
              <a:rPr lang="tr-TR" dirty="0" smtClean="0"/>
              <a:t>- SIN 2014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67544" y="303499"/>
            <a:ext cx="8229600" cy="3589046"/>
          </a:xfrm>
        </p:spPr>
        <p:txBody>
          <a:bodyPr>
            <a:normAutofit fontScale="70000" lnSpcReduction="20000"/>
          </a:bodyPr>
          <a:lstStyle/>
          <a:p>
            <a:r>
              <a:rPr lang="tr-TR" dirty="0" err="1" smtClean="0"/>
              <a:t>Chris</a:t>
            </a:r>
            <a:r>
              <a:rPr lang="tr-TR" dirty="0" smtClean="0"/>
              <a:t> Johnson:</a:t>
            </a:r>
          </a:p>
          <a:p>
            <a:pPr lvl="1"/>
            <a:r>
              <a:rPr lang="en-US" dirty="0" smtClean="0"/>
              <a:t>Improving the Cyber-security of Safety-Critical Systems</a:t>
            </a:r>
            <a:endParaRPr lang="tr-TR" dirty="0"/>
          </a:p>
          <a:p>
            <a:r>
              <a:rPr lang="tr-TR" dirty="0" err="1" smtClean="0"/>
              <a:t>Chris</a:t>
            </a:r>
            <a:r>
              <a:rPr lang="tr-TR" dirty="0" smtClean="0"/>
              <a:t> </a:t>
            </a:r>
            <a:r>
              <a:rPr lang="tr-TR" dirty="0" err="1" smtClean="0"/>
              <a:t>Hankin</a:t>
            </a:r>
            <a:r>
              <a:rPr lang="tr-TR" dirty="0" smtClean="0"/>
              <a:t>:</a:t>
            </a:r>
          </a:p>
          <a:p>
            <a:pPr lvl="1"/>
            <a:r>
              <a:rPr lang="en-US" dirty="0" smtClean="0"/>
              <a:t>Games and Industrial Control Systems</a:t>
            </a:r>
            <a:endParaRPr lang="tr-TR" dirty="0"/>
          </a:p>
          <a:p>
            <a:r>
              <a:rPr lang="tr-TR" dirty="0" smtClean="0"/>
              <a:t>Bill Buchanan:</a:t>
            </a:r>
          </a:p>
          <a:p>
            <a:pPr lvl="1"/>
            <a:r>
              <a:rPr lang="en-US" dirty="0" smtClean="0"/>
              <a:t>Complete Anatomy of Heartbleed, </a:t>
            </a:r>
            <a:r>
              <a:rPr lang="en-US" dirty="0" err="1" smtClean="0"/>
              <a:t>TrueCrypt</a:t>
            </a:r>
            <a:r>
              <a:rPr lang="en-US" dirty="0" smtClean="0"/>
              <a:t> and Large-scale Vulnerabilities</a:t>
            </a:r>
            <a:endParaRPr lang="tr-TR" dirty="0"/>
          </a:p>
          <a:p>
            <a:r>
              <a:rPr lang="tr-TR" dirty="0" err="1" smtClean="0"/>
              <a:t>Jaideep</a:t>
            </a:r>
            <a:r>
              <a:rPr lang="tr-TR" dirty="0" smtClean="0"/>
              <a:t> </a:t>
            </a:r>
            <a:r>
              <a:rPr lang="tr-TR" dirty="0" err="1" smtClean="0"/>
              <a:t>Vaidya</a:t>
            </a:r>
            <a:r>
              <a:rPr lang="tr-TR" dirty="0" smtClean="0"/>
              <a:t>:</a:t>
            </a:r>
          </a:p>
          <a:p>
            <a:pPr lvl="1"/>
            <a:r>
              <a:rPr lang="en-US" dirty="0" smtClean="0"/>
              <a:t>Preserving Privacy in Collaborative Optimization</a:t>
            </a:r>
            <a:endParaRPr lang="tr-TR" dirty="0" smtClean="0"/>
          </a:p>
          <a:p>
            <a:r>
              <a:rPr lang="tr-TR" dirty="0" smtClean="0"/>
              <a:t>Bill </a:t>
            </a:r>
            <a:r>
              <a:rPr lang="tr-TR" dirty="0" err="1" smtClean="0"/>
              <a:t>Hargenrader</a:t>
            </a:r>
            <a:r>
              <a:rPr lang="tr-TR" dirty="0" smtClean="0"/>
              <a:t>:</a:t>
            </a:r>
          </a:p>
          <a:p>
            <a:pPr lvl="1"/>
            <a:r>
              <a:rPr lang="en-US" dirty="0" smtClean="0"/>
              <a:t>Advances In Continuous Monitoring As </a:t>
            </a:r>
            <a:r>
              <a:rPr lang="tr-TR" dirty="0" smtClean="0"/>
              <a:t>a</a:t>
            </a:r>
            <a:r>
              <a:rPr lang="en-US" dirty="0" smtClean="0"/>
              <a:t>n Integrated Component </a:t>
            </a:r>
            <a:r>
              <a:rPr lang="tr-TR" dirty="0" smtClean="0"/>
              <a:t>o</a:t>
            </a:r>
            <a:r>
              <a:rPr lang="en-US" dirty="0" smtClean="0"/>
              <a:t>f Cybersecurity Management</a:t>
            </a:r>
            <a:endParaRPr lang="tr-TR" dirty="0"/>
          </a:p>
          <a:p>
            <a:r>
              <a:rPr lang="tr-TR" dirty="0" smtClean="0"/>
              <a:t>Atilla </a:t>
            </a:r>
            <a:r>
              <a:rPr lang="tr-TR" dirty="0" err="1" smtClean="0"/>
              <a:t>Elci</a:t>
            </a:r>
            <a:r>
              <a:rPr lang="tr-TR" dirty="0" smtClean="0"/>
              <a:t>:</a:t>
            </a:r>
          </a:p>
          <a:p>
            <a:pPr lvl="1"/>
            <a:r>
              <a:rPr lang="en-US" dirty="0" smtClean="0"/>
              <a:t>Isn’t the time ripe for a standard ontology on security of information and networks?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336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699792" y="3579862"/>
            <a:ext cx="5976664" cy="857250"/>
          </a:xfrm>
        </p:spPr>
        <p:txBody>
          <a:bodyPr/>
          <a:lstStyle/>
          <a:p>
            <a:r>
              <a:rPr lang="tr-TR" dirty="0" err="1" smtClean="0"/>
              <a:t>Keynote</a:t>
            </a:r>
            <a:r>
              <a:rPr lang="tr-TR" dirty="0" smtClean="0"/>
              <a:t> </a:t>
            </a:r>
            <a:r>
              <a:rPr lang="tr-TR" dirty="0" err="1" smtClean="0"/>
              <a:t>Speakers</a:t>
            </a:r>
            <a:r>
              <a:rPr lang="tr-TR" dirty="0" smtClean="0"/>
              <a:t>- SIN 2013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67544" y="411511"/>
            <a:ext cx="8229600" cy="3394472"/>
          </a:xfrm>
        </p:spPr>
        <p:txBody>
          <a:bodyPr>
            <a:normAutofit fontScale="55000" lnSpcReduction="20000"/>
          </a:bodyPr>
          <a:lstStyle/>
          <a:p>
            <a:r>
              <a:rPr lang="tr-TR" dirty="0" smtClean="0"/>
              <a:t> Georges Ataya:</a:t>
            </a:r>
          </a:p>
          <a:p>
            <a:pPr lvl="1"/>
            <a:r>
              <a:rPr lang="en-US" dirty="0"/>
              <a:t> Information Security and Risk Governance and Management Frameworks. An Overview of COBIT 5</a:t>
            </a:r>
            <a:endParaRPr lang="tr-TR" dirty="0"/>
          </a:p>
          <a:p>
            <a:r>
              <a:rPr lang="tr-TR" dirty="0" err="1" smtClean="0"/>
              <a:t>Ludmila</a:t>
            </a:r>
            <a:r>
              <a:rPr lang="tr-TR" dirty="0" smtClean="0"/>
              <a:t> </a:t>
            </a:r>
            <a:r>
              <a:rPr lang="tr-TR" dirty="0" err="1" smtClean="0"/>
              <a:t>Babenko</a:t>
            </a:r>
            <a:r>
              <a:rPr lang="tr-TR" dirty="0" smtClean="0"/>
              <a:t>:</a:t>
            </a:r>
          </a:p>
          <a:p>
            <a:pPr lvl="1"/>
            <a:r>
              <a:rPr lang="en-US" dirty="0"/>
              <a:t>Analysis of GOST 28147-89 Security: Methods and Algorithms</a:t>
            </a:r>
            <a:endParaRPr lang="tr-TR" dirty="0"/>
          </a:p>
          <a:p>
            <a:r>
              <a:rPr lang="tr-TR" dirty="0" err="1" smtClean="0"/>
              <a:t>Bart</a:t>
            </a:r>
            <a:r>
              <a:rPr lang="tr-TR" dirty="0" smtClean="0"/>
              <a:t> </a:t>
            </a:r>
            <a:r>
              <a:rPr lang="tr-TR" dirty="0" err="1" smtClean="0"/>
              <a:t>Preneel</a:t>
            </a:r>
            <a:r>
              <a:rPr lang="tr-TR" dirty="0" smtClean="0"/>
              <a:t>:</a:t>
            </a:r>
          </a:p>
          <a:p>
            <a:pPr lvl="1"/>
            <a:r>
              <a:rPr lang="en-US" dirty="0" smtClean="0"/>
              <a:t>The SHA-3 Competition: Lessons Learned</a:t>
            </a:r>
            <a:endParaRPr lang="tr-TR" dirty="0"/>
          </a:p>
          <a:p>
            <a:r>
              <a:rPr lang="tr-TR" dirty="0" smtClean="0"/>
              <a:t>Erkay Savaş:</a:t>
            </a:r>
          </a:p>
          <a:p>
            <a:pPr lvl="1"/>
            <a:r>
              <a:rPr lang="en-US" dirty="0" smtClean="0"/>
              <a:t>Attacks on implementation of Cryptographic Algorithms: Fault and Side-Channel Attacks</a:t>
            </a:r>
            <a:endParaRPr lang="tr-TR" dirty="0" smtClean="0"/>
          </a:p>
          <a:p>
            <a:r>
              <a:rPr lang="tr-TR" dirty="0" smtClean="0"/>
              <a:t>Ali Aydın Selçuk:</a:t>
            </a:r>
            <a:endParaRPr lang="tr-TR" dirty="0"/>
          </a:p>
          <a:p>
            <a:pPr lvl="1"/>
            <a:r>
              <a:rPr lang="tr-TR" dirty="0" err="1" smtClean="0"/>
              <a:t>Trusting</a:t>
            </a:r>
            <a:r>
              <a:rPr lang="tr-TR" dirty="0" smtClean="0"/>
              <a:t> SSL in </a:t>
            </a:r>
            <a:r>
              <a:rPr lang="tr-TR" dirty="0" err="1" smtClean="0"/>
              <a:t>Practice</a:t>
            </a:r>
            <a:endParaRPr lang="tr-TR" dirty="0" smtClean="0"/>
          </a:p>
          <a:p>
            <a:r>
              <a:rPr lang="tr-TR" dirty="0" err="1" smtClean="0"/>
              <a:t>Rudrapatna</a:t>
            </a:r>
            <a:r>
              <a:rPr lang="tr-TR" dirty="0" smtClean="0"/>
              <a:t> </a:t>
            </a:r>
            <a:r>
              <a:rPr lang="tr-TR" dirty="0" err="1" smtClean="0"/>
              <a:t>Shyamasundar</a:t>
            </a:r>
            <a:r>
              <a:rPr lang="tr-TR" dirty="0" smtClean="0"/>
              <a:t>:</a:t>
            </a:r>
          </a:p>
          <a:p>
            <a:pPr lvl="1"/>
            <a:r>
              <a:rPr lang="en-US" dirty="0" smtClean="0"/>
              <a:t>Security and Protection of SCADA: A </a:t>
            </a:r>
            <a:r>
              <a:rPr lang="en-US" dirty="0" err="1" smtClean="0"/>
              <a:t>Bigdata</a:t>
            </a:r>
            <a:r>
              <a:rPr lang="en-US" dirty="0" smtClean="0"/>
              <a:t> Algorithmic Approach</a:t>
            </a:r>
            <a:endParaRPr lang="tr-TR" dirty="0"/>
          </a:p>
          <a:p>
            <a:r>
              <a:rPr lang="tr-TR" dirty="0" smtClean="0"/>
              <a:t>Edgar </a:t>
            </a:r>
            <a:r>
              <a:rPr lang="tr-TR" dirty="0" err="1" smtClean="0"/>
              <a:t>Weippl</a:t>
            </a:r>
            <a:r>
              <a:rPr lang="tr-TR" dirty="0" smtClean="0"/>
              <a:t>:</a:t>
            </a:r>
          </a:p>
          <a:p>
            <a:pPr lvl="1"/>
            <a:r>
              <a:rPr lang="en-US" dirty="0" smtClean="0"/>
              <a:t> Social Engineering Attacks on the Knowledge Worker and the Digital Native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238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915816" y="3651870"/>
            <a:ext cx="5976664" cy="857250"/>
          </a:xfrm>
        </p:spPr>
        <p:txBody>
          <a:bodyPr/>
          <a:lstStyle/>
          <a:p>
            <a:r>
              <a:rPr lang="tr-TR" dirty="0" err="1" smtClean="0"/>
              <a:t>Keynote</a:t>
            </a:r>
            <a:r>
              <a:rPr lang="tr-TR" dirty="0" smtClean="0"/>
              <a:t> </a:t>
            </a:r>
            <a:r>
              <a:rPr lang="tr-TR" dirty="0" err="1" smtClean="0"/>
              <a:t>Speakers</a:t>
            </a:r>
            <a:r>
              <a:rPr lang="tr-TR" dirty="0" smtClean="0"/>
              <a:t>- SIN 2012 </a:t>
            </a:r>
            <a:r>
              <a:rPr lang="tr-TR" sz="1800" dirty="0" smtClean="0"/>
              <a:t>1/2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67544" y="573529"/>
            <a:ext cx="8229600" cy="3394472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/>
              <a:t>T. A. </a:t>
            </a:r>
            <a:r>
              <a:rPr lang="tr-TR" dirty="0" err="1" smtClean="0"/>
              <a:t>Gonsalves</a:t>
            </a:r>
            <a:r>
              <a:rPr lang="tr-TR" dirty="0" smtClean="0"/>
              <a:t>:</a:t>
            </a:r>
          </a:p>
          <a:p>
            <a:pPr lvl="1"/>
            <a:r>
              <a:rPr lang="en-US" dirty="0"/>
              <a:t>Innovation for a Better India</a:t>
            </a:r>
            <a:endParaRPr lang="tr-TR" dirty="0" smtClean="0"/>
          </a:p>
          <a:p>
            <a:r>
              <a:rPr lang="tr-TR" dirty="0" err="1" smtClean="0"/>
              <a:t>R.K.Shyamasundar</a:t>
            </a:r>
            <a:r>
              <a:rPr lang="tr-TR" dirty="0" smtClean="0"/>
              <a:t>:</a:t>
            </a:r>
          </a:p>
          <a:p>
            <a:pPr lvl="1"/>
            <a:r>
              <a:rPr lang="en-US" dirty="0" smtClean="0"/>
              <a:t>Security and Privacy in Smart Grids: An Overview</a:t>
            </a:r>
            <a:endParaRPr lang="tr-TR" dirty="0" smtClean="0"/>
          </a:p>
          <a:p>
            <a:r>
              <a:rPr lang="tr-TR" dirty="0" err="1" smtClean="0"/>
              <a:t>Raghu</a:t>
            </a:r>
            <a:r>
              <a:rPr lang="tr-TR" dirty="0" smtClean="0"/>
              <a:t> </a:t>
            </a:r>
            <a:r>
              <a:rPr lang="tr-TR" dirty="0" err="1" smtClean="0"/>
              <a:t>Iyer</a:t>
            </a:r>
            <a:r>
              <a:rPr lang="tr-TR" dirty="0" smtClean="0"/>
              <a:t>:</a:t>
            </a:r>
          </a:p>
          <a:p>
            <a:pPr lvl="1"/>
            <a:r>
              <a:rPr lang="en-US" dirty="0" smtClean="0"/>
              <a:t>Network </a:t>
            </a:r>
            <a:r>
              <a:rPr lang="en-US" dirty="0" err="1" smtClean="0"/>
              <a:t>Managment</a:t>
            </a:r>
            <a:r>
              <a:rPr lang="en-US" dirty="0" smtClean="0"/>
              <a:t> and Security Challenges faced by Organizations adopting BYOD</a:t>
            </a:r>
            <a:endParaRPr lang="tr-TR" dirty="0" smtClean="0"/>
          </a:p>
          <a:p>
            <a:r>
              <a:rPr lang="tr-TR" dirty="0" err="1" smtClean="0"/>
              <a:t>Debrata</a:t>
            </a:r>
            <a:r>
              <a:rPr lang="tr-TR" dirty="0" smtClean="0"/>
              <a:t> </a:t>
            </a:r>
            <a:r>
              <a:rPr lang="tr-TR" dirty="0" err="1" smtClean="0"/>
              <a:t>Nayak</a:t>
            </a:r>
            <a:r>
              <a:rPr lang="tr-TR" dirty="0" smtClean="0"/>
              <a:t>:</a:t>
            </a:r>
          </a:p>
          <a:p>
            <a:pPr lvl="1"/>
            <a:r>
              <a:rPr lang="en-US" dirty="0" smtClean="0"/>
              <a:t>Security Issues and Its Implication in Cloud Computing</a:t>
            </a:r>
            <a:endParaRPr lang="tr-TR" dirty="0" smtClean="0"/>
          </a:p>
          <a:p>
            <a:r>
              <a:rPr lang="tr-TR" dirty="0" smtClean="0"/>
              <a:t>V. </a:t>
            </a:r>
            <a:r>
              <a:rPr lang="tr-TR" dirty="0" err="1" smtClean="0"/>
              <a:t>Kamakoti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Secure</a:t>
            </a:r>
            <a:r>
              <a:rPr lang="tr-TR" dirty="0" smtClean="0"/>
              <a:t> </a:t>
            </a:r>
            <a:r>
              <a:rPr lang="tr-TR" dirty="0" err="1" smtClean="0"/>
              <a:t>Systems</a:t>
            </a:r>
            <a:r>
              <a:rPr lang="tr-TR" dirty="0" smtClean="0"/>
              <a:t> </a:t>
            </a:r>
            <a:r>
              <a:rPr lang="tr-TR" dirty="0" err="1" smtClean="0"/>
              <a:t>Engineering</a:t>
            </a:r>
            <a:endParaRPr lang="tr-TR" dirty="0" smtClean="0"/>
          </a:p>
          <a:p>
            <a:r>
              <a:rPr lang="tr-TR" dirty="0" err="1" smtClean="0"/>
              <a:t>Rakesh</a:t>
            </a:r>
            <a:r>
              <a:rPr lang="tr-TR" dirty="0" smtClean="0"/>
              <a:t> </a:t>
            </a:r>
            <a:r>
              <a:rPr lang="tr-TR" dirty="0" err="1" smtClean="0"/>
              <a:t>Kharwal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Building</a:t>
            </a:r>
            <a:r>
              <a:rPr lang="tr-TR" dirty="0" smtClean="0"/>
              <a:t> </a:t>
            </a:r>
            <a:r>
              <a:rPr lang="tr-TR" dirty="0" err="1" smtClean="0"/>
              <a:t>Resilient</a:t>
            </a:r>
            <a:r>
              <a:rPr lang="tr-TR" dirty="0" smtClean="0"/>
              <a:t> </a:t>
            </a:r>
            <a:r>
              <a:rPr lang="tr-TR" dirty="0" err="1" smtClean="0"/>
              <a:t>Cyber</a:t>
            </a:r>
            <a:r>
              <a:rPr lang="tr-TR" dirty="0" smtClean="0"/>
              <a:t> </a:t>
            </a:r>
            <a:r>
              <a:rPr lang="tr-TR" dirty="0" err="1" smtClean="0"/>
              <a:t>Defense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0625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915816" y="3651870"/>
            <a:ext cx="5904656" cy="857250"/>
          </a:xfrm>
        </p:spPr>
        <p:txBody>
          <a:bodyPr/>
          <a:lstStyle/>
          <a:p>
            <a:r>
              <a:rPr lang="tr-TR" dirty="0" err="1" smtClean="0"/>
              <a:t>Keynote</a:t>
            </a:r>
            <a:r>
              <a:rPr lang="tr-TR" dirty="0" smtClean="0"/>
              <a:t> </a:t>
            </a:r>
            <a:r>
              <a:rPr lang="tr-TR" dirty="0" err="1" smtClean="0"/>
              <a:t>Speakers</a:t>
            </a:r>
            <a:r>
              <a:rPr lang="tr-TR" dirty="0" smtClean="0"/>
              <a:t>- SIN 2012 </a:t>
            </a:r>
            <a:r>
              <a:rPr lang="tr-TR" sz="1800" dirty="0" smtClean="0"/>
              <a:t>2/2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67544" y="357505"/>
            <a:ext cx="8229600" cy="3394472"/>
          </a:xfrm>
        </p:spPr>
        <p:txBody>
          <a:bodyPr>
            <a:normAutofit fontScale="70000" lnSpcReduction="20000"/>
          </a:bodyPr>
          <a:lstStyle/>
          <a:p>
            <a:r>
              <a:rPr lang="tr-TR" dirty="0" err="1" smtClean="0"/>
              <a:t>Alex</a:t>
            </a:r>
            <a:r>
              <a:rPr lang="tr-TR" dirty="0" smtClean="0"/>
              <a:t> </a:t>
            </a:r>
            <a:r>
              <a:rPr lang="tr-TR" dirty="0" err="1" smtClean="0"/>
              <a:t>Liu</a:t>
            </a:r>
            <a:r>
              <a:rPr lang="tr-TR" dirty="0" smtClean="0"/>
              <a:t>:</a:t>
            </a:r>
          </a:p>
          <a:p>
            <a:pPr lvl="1"/>
            <a:r>
              <a:rPr lang="en-US" dirty="0" smtClean="0"/>
              <a:t>High Speed Regular Expression Matching using Small TCAMS</a:t>
            </a:r>
            <a:endParaRPr lang="tr-TR" dirty="0" smtClean="0"/>
          </a:p>
          <a:p>
            <a:r>
              <a:rPr lang="tr-TR" dirty="0" err="1" smtClean="0"/>
              <a:t>Anish</a:t>
            </a:r>
            <a:r>
              <a:rPr lang="tr-TR" dirty="0" smtClean="0"/>
              <a:t> </a:t>
            </a:r>
            <a:r>
              <a:rPr lang="tr-TR" dirty="0" err="1" smtClean="0"/>
              <a:t>Mathuria</a:t>
            </a:r>
            <a:r>
              <a:rPr lang="tr-TR" dirty="0" smtClean="0"/>
              <a:t>:</a:t>
            </a:r>
          </a:p>
          <a:p>
            <a:pPr lvl="1"/>
            <a:r>
              <a:rPr lang="en-US" dirty="0" smtClean="0"/>
              <a:t>Malicious Insiders in Group Key Exchange Protocols and its Implications in Cloud Computing</a:t>
            </a:r>
            <a:endParaRPr lang="tr-TR" dirty="0" smtClean="0"/>
          </a:p>
          <a:p>
            <a:r>
              <a:rPr lang="tr-TR" dirty="0" err="1" smtClean="0"/>
              <a:t>Pierangela</a:t>
            </a:r>
            <a:r>
              <a:rPr lang="tr-TR" dirty="0" smtClean="0"/>
              <a:t> </a:t>
            </a:r>
            <a:r>
              <a:rPr lang="tr-TR" dirty="0" err="1" smtClean="0"/>
              <a:t>Samarati</a:t>
            </a:r>
            <a:r>
              <a:rPr lang="tr-TR" dirty="0" smtClean="0"/>
              <a:t>:</a:t>
            </a:r>
          </a:p>
          <a:p>
            <a:pPr lvl="1"/>
            <a:r>
              <a:rPr lang="en-US" dirty="0" smtClean="0"/>
              <a:t>Privacy and Data Protection in Cloud Scenarios</a:t>
            </a:r>
            <a:endParaRPr lang="tr-TR" dirty="0" smtClean="0"/>
          </a:p>
          <a:p>
            <a:r>
              <a:rPr lang="tr-TR" dirty="0" err="1" smtClean="0"/>
              <a:t>Vincenzo</a:t>
            </a:r>
            <a:r>
              <a:rPr lang="tr-TR" dirty="0" smtClean="0"/>
              <a:t> </a:t>
            </a:r>
            <a:r>
              <a:rPr lang="tr-TR" dirty="0" err="1" smtClean="0"/>
              <a:t>Piuri</a:t>
            </a:r>
            <a:r>
              <a:rPr lang="tr-TR" dirty="0" smtClean="0"/>
              <a:t>:</a:t>
            </a:r>
          </a:p>
          <a:p>
            <a:pPr lvl="1"/>
            <a:r>
              <a:rPr lang="en-US" dirty="0" smtClean="0"/>
              <a:t>Biometrics Privacy: Technology and Applications</a:t>
            </a:r>
            <a:endParaRPr lang="tr-TR" dirty="0" smtClean="0"/>
          </a:p>
          <a:p>
            <a:r>
              <a:rPr lang="tr-TR" dirty="0" err="1" smtClean="0"/>
              <a:t>Oleg</a:t>
            </a:r>
            <a:r>
              <a:rPr lang="tr-TR" dirty="0" smtClean="0"/>
              <a:t> </a:t>
            </a:r>
            <a:r>
              <a:rPr lang="tr-TR" dirty="0" err="1" smtClean="0"/>
              <a:t>Makarevich</a:t>
            </a:r>
            <a:r>
              <a:rPr lang="tr-TR" dirty="0" smtClean="0"/>
              <a:t>:</a:t>
            </a:r>
          </a:p>
          <a:p>
            <a:pPr lvl="1"/>
            <a:r>
              <a:rPr lang="en-US" dirty="0" smtClean="0"/>
              <a:t>Scientific, Methodological and Infrastructural Support of Lifelong IT-Security Education at </a:t>
            </a:r>
            <a:r>
              <a:rPr lang="en-US" dirty="0" err="1" smtClean="0"/>
              <a:t>SFedU</a:t>
            </a:r>
            <a:r>
              <a:rPr lang="en-US" dirty="0" smtClean="0"/>
              <a:t>	</a:t>
            </a:r>
            <a:endParaRPr lang="tr-TR" dirty="0" smtClean="0"/>
          </a:p>
          <a:p>
            <a:r>
              <a:rPr lang="tr-TR" dirty="0" err="1" smtClean="0"/>
              <a:t>Christian</a:t>
            </a:r>
            <a:r>
              <a:rPr lang="tr-TR" dirty="0" smtClean="0"/>
              <a:t> W. </a:t>
            </a:r>
            <a:r>
              <a:rPr lang="tr-TR" dirty="0" err="1" smtClean="0"/>
              <a:t>Probst</a:t>
            </a:r>
            <a:r>
              <a:rPr lang="tr-TR" dirty="0" smtClean="0"/>
              <a:t>:</a:t>
            </a:r>
          </a:p>
          <a:p>
            <a:pPr lvl="1"/>
            <a:r>
              <a:rPr lang="en-US" dirty="0" smtClean="0"/>
              <a:t>From Organizational Models to Attacks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745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915817" y="3279126"/>
            <a:ext cx="5832647" cy="857250"/>
          </a:xfrm>
        </p:spPr>
        <p:txBody>
          <a:bodyPr/>
          <a:lstStyle/>
          <a:p>
            <a:r>
              <a:rPr lang="tr-TR" dirty="0" err="1" smtClean="0"/>
              <a:t>Keynote</a:t>
            </a:r>
            <a:r>
              <a:rPr lang="tr-TR" dirty="0" smtClean="0"/>
              <a:t> </a:t>
            </a:r>
            <a:r>
              <a:rPr lang="tr-TR" dirty="0" err="1" smtClean="0"/>
              <a:t>Speakers</a:t>
            </a:r>
            <a:r>
              <a:rPr lang="tr-TR" dirty="0" smtClean="0"/>
              <a:t>- SIN 2011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 smtClean="0"/>
              <a:t>Vijay</a:t>
            </a:r>
            <a:r>
              <a:rPr lang="tr-TR" dirty="0" smtClean="0"/>
              <a:t> </a:t>
            </a:r>
            <a:r>
              <a:rPr lang="tr-TR" dirty="0" err="1" smtClean="0"/>
              <a:t>Varadharajan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Rethinking</a:t>
            </a:r>
            <a:r>
              <a:rPr lang="tr-TR" dirty="0" smtClean="0"/>
              <a:t> </a:t>
            </a:r>
            <a:r>
              <a:rPr lang="tr-TR" dirty="0" err="1" smtClean="0"/>
              <a:t>Cyber</a:t>
            </a:r>
            <a:r>
              <a:rPr lang="tr-TR" dirty="0" smtClean="0"/>
              <a:t> Security</a:t>
            </a:r>
          </a:p>
          <a:p>
            <a:r>
              <a:rPr lang="tr-TR" dirty="0" err="1" smtClean="0"/>
              <a:t>Kevin</a:t>
            </a:r>
            <a:r>
              <a:rPr lang="tr-TR" dirty="0" smtClean="0"/>
              <a:t> </a:t>
            </a:r>
            <a:r>
              <a:rPr lang="tr-TR" dirty="0" err="1" smtClean="0"/>
              <a:t>Kwiat</a:t>
            </a:r>
            <a:r>
              <a:rPr lang="tr-TR" dirty="0" smtClean="0"/>
              <a:t>:</a:t>
            </a:r>
          </a:p>
          <a:p>
            <a:pPr lvl="1"/>
            <a:r>
              <a:rPr lang="en-US" dirty="0" smtClean="0"/>
              <a:t>Fault Tolerance for Fight-Through: A Basis for Strategic Survival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58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63688" y="3279126"/>
            <a:ext cx="6542112" cy="857250"/>
          </a:xfrm>
        </p:spPr>
        <p:txBody>
          <a:bodyPr/>
          <a:lstStyle/>
          <a:p>
            <a:r>
              <a:rPr lang="tr-TR" dirty="0" err="1" smtClean="0"/>
              <a:t>Keynote</a:t>
            </a:r>
            <a:r>
              <a:rPr lang="tr-TR" dirty="0" smtClean="0"/>
              <a:t> </a:t>
            </a:r>
            <a:r>
              <a:rPr lang="tr-TR" dirty="0" err="1" smtClean="0"/>
              <a:t>Speakers</a:t>
            </a:r>
            <a:r>
              <a:rPr lang="tr-TR" dirty="0" smtClean="0"/>
              <a:t>- SIN 2010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/>
              <a:t>Josef </a:t>
            </a:r>
            <a:r>
              <a:rPr lang="tr-TR" dirty="0" err="1" smtClean="0"/>
              <a:t>Pieprzyk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Evolution</a:t>
            </a:r>
            <a:r>
              <a:rPr lang="tr-TR" dirty="0" smtClean="0"/>
              <a:t> of </a:t>
            </a:r>
            <a:r>
              <a:rPr lang="tr-TR" dirty="0" err="1" smtClean="0"/>
              <a:t>Cryptographic</a:t>
            </a:r>
            <a:r>
              <a:rPr lang="tr-TR" dirty="0" smtClean="0"/>
              <a:t> </a:t>
            </a:r>
            <a:r>
              <a:rPr lang="tr-TR" dirty="0" err="1" smtClean="0"/>
              <a:t>Hashing</a:t>
            </a:r>
            <a:endParaRPr lang="tr-TR" dirty="0" smtClean="0"/>
          </a:p>
          <a:p>
            <a:r>
              <a:rPr lang="tr-TR" dirty="0" smtClean="0"/>
              <a:t>Alexander </a:t>
            </a:r>
            <a:r>
              <a:rPr lang="tr-TR" dirty="0" err="1" smtClean="0"/>
              <a:t>Tereshkin</a:t>
            </a:r>
            <a:r>
              <a:rPr lang="tr-TR" dirty="0" smtClean="0"/>
              <a:t>:</a:t>
            </a:r>
          </a:p>
          <a:p>
            <a:pPr lvl="1"/>
            <a:r>
              <a:rPr lang="en-US" dirty="0" smtClean="0"/>
              <a:t>Evil Maid </a:t>
            </a:r>
            <a:r>
              <a:rPr lang="tr-TR" dirty="0" smtClean="0"/>
              <a:t>G</a:t>
            </a:r>
            <a:r>
              <a:rPr lang="en-US" dirty="0" err="1" smtClean="0"/>
              <a:t>oes</a:t>
            </a:r>
            <a:r>
              <a:rPr lang="en-US" dirty="0" smtClean="0"/>
              <a:t> </a:t>
            </a:r>
            <a:r>
              <a:rPr lang="tr-TR" dirty="0" smtClean="0"/>
              <a:t>A</a:t>
            </a:r>
            <a:r>
              <a:rPr lang="en-US" dirty="0" err="1" smtClean="0"/>
              <a:t>fter</a:t>
            </a:r>
            <a:r>
              <a:rPr lang="en-US" dirty="0" smtClean="0"/>
              <a:t> PGP Whole Disk Encryption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317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Keynote</a:t>
            </a:r>
            <a:r>
              <a:rPr lang="tr-TR" dirty="0" smtClean="0"/>
              <a:t> </a:t>
            </a:r>
            <a:r>
              <a:rPr lang="tr-TR" dirty="0" err="1" smtClean="0"/>
              <a:t>Speakers</a:t>
            </a:r>
            <a:r>
              <a:rPr lang="tr-TR" dirty="0" smtClean="0"/>
              <a:t>- SIN 2009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Vijay VARADHARAJAN:</a:t>
            </a:r>
          </a:p>
          <a:p>
            <a:pPr lvl="1"/>
            <a:r>
              <a:rPr lang="en-US" dirty="0" smtClean="0"/>
              <a:t>Evolution and Challenges in Trust and Security in Information System Infrastructures</a:t>
            </a:r>
          </a:p>
          <a:p>
            <a:r>
              <a:rPr lang="en-US" dirty="0" smtClean="0"/>
              <a:t>Elisa BERTINO:</a:t>
            </a:r>
          </a:p>
          <a:p>
            <a:pPr lvl="1"/>
            <a:r>
              <a:rPr lang="en-US" dirty="0" smtClean="0"/>
              <a:t>Assured Information Sharing - Concepts and Research Issues</a:t>
            </a:r>
          </a:p>
          <a:p>
            <a:r>
              <a:rPr lang="en-US" dirty="0" err="1" smtClean="0"/>
              <a:t>Erdal</a:t>
            </a:r>
            <a:r>
              <a:rPr lang="en-US" dirty="0" smtClean="0"/>
              <a:t> CAYIRCI:</a:t>
            </a:r>
          </a:p>
          <a:p>
            <a:pPr lvl="1"/>
            <a:r>
              <a:rPr lang="en-US" dirty="0" smtClean="0"/>
              <a:t>Deployed Sensor Networks and Their Security Challenges in Practice</a:t>
            </a:r>
          </a:p>
          <a:p>
            <a:r>
              <a:rPr lang="en-US" dirty="0" err="1" smtClean="0"/>
              <a:t>Sorin</a:t>
            </a:r>
            <a:r>
              <a:rPr lang="en-US" dirty="0" smtClean="0"/>
              <a:t> Alexander HUSS:</a:t>
            </a:r>
            <a:endParaRPr lang="tr-TR" dirty="0" smtClean="0"/>
          </a:p>
          <a:p>
            <a:pPr lvl="1"/>
            <a:r>
              <a:rPr lang="en-US" dirty="0" smtClean="0"/>
              <a:t>Embedded Systems for IT Security Applications: Properties and Design Considerations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670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987824" y="3579862"/>
            <a:ext cx="5504399" cy="857250"/>
          </a:xfrm>
        </p:spPr>
        <p:txBody>
          <a:bodyPr/>
          <a:lstStyle/>
          <a:p>
            <a:r>
              <a:rPr lang="tr-TR" dirty="0" smtClean="0"/>
              <a:t>SIN </a:t>
            </a:r>
            <a:r>
              <a:rPr lang="tr-TR" dirty="0" err="1" smtClean="0"/>
              <a:t>Conferences</a:t>
            </a:r>
            <a:r>
              <a:rPr lang="tr-TR" dirty="0" smtClean="0"/>
              <a:t>- </a:t>
            </a:r>
            <a:r>
              <a:rPr lang="tr-TR" dirty="0" err="1" smtClean="0"/>
              <a:t>past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67544" y="303499"/>
            <a:ext cx="8507288" cy="3394472"/>
          </a:xfrm>
        </p:spPr>
        <p:txBody>
          <a:bodyPr>
            <a:normAutofit fontScale="70000" lnSpcReduction="20000"/>
          </a:bodyPr>
          <a:lstStyle/>
          <a:p>
            <a:r>
              <a:rPr lang="en-US" u="sng" dirty="0"/>
              <a:t>International Conference on Security of Information and </a:t>
            </a:r>
            <a:r>
              <a:rPr lang="en-US" u="sng" dirty="0" smtClean="0"/>
              <a:t>Networks</a:t>
            </a:r>
            <a:r>
              <a:rPr lang="tr-TR" u="sng" dirty="0" smtClean="0"/>
              <a:t>:</a:t>
            </a:r>
            <a:endParaRPr lang="tr-TR" u="sng" dirty="0" smtClean="0">
              <a:hlinkClick r:id="rId2"/>
            </a:endParaRPr>
          </a:p>
          <a:p>
            <a:pPr lvl="1"/>
            <a:r>
              <a:rPr lang="tr-TR" u="sng" dirty="0" smtClean="0">
                <a:hlinkClick r:id="rId2"/>
              </a:rPr>
              <a:t>12-15 </a:t>
            </a:r>
            <a:r>
              <a:rPr lang="tr-TR" u="sng" dirty="0" err="1" smtClean="0">
                <a:hlinkClick r:id="rId2"/>
              </a:rPr>
              <a:t>September</a:t>
            </a:r>
            <a:r>
              <a:rPr lang="tr-TR" u="sng" dirty="0" smtClean="0">
                <a:hlinkClick r:id="rId2"/>
              </a:rPr>
              <a:t> 2019, </a:t>
            </a:r>
            <a:r>
              <a:rPr lang="tr-TR" u="sng" dirty="0" err="1" smtClean="0">
                <a:hlinkClick r:id="rId2"/>
              </a:rPr>
              <a:t>Marins</a:t>
            </a:r>
            <a:r>
              <a:rPr lang="tr-TR" u="sng" dirty="0" smtClean="0">
                <a:hlinkClick r:id="rId2"/>
              </a:rPr>
              <a:t> Park Hotel, </a:t>
            </a:r>
            <a:r>
              <a:rPr lang="tr-TR" u="sng" dirty="0" err="1" smtClean="0">
                <a:hlinkClick r:id="rId2"/>
              </a:rPr>
              <a:t>Sochi</a:t>
            </a:r>
            <a:r>
              <a:rPr lang="tr-TR" u="sng" dirty="0" smtClean="0">
                <a:hlinkClick r:id="rId2"/>
              </a:rPr>
              <a:t>, </a:t>
            </a:r>
            <a:r>
              <a:rPr lang="tr-TR" u="sng" dirty="0" err="1" smtClean="0">
                <a:hlinkClick r:id="rId2"/>
              </a:rPr>
              <a:t>Russia</a:t>
            </a:r>
            <a:r>
              <a:rPr lang="tr-TR" u="sng" dirty="0" smtClean="0">
                <a:hlinkClick r:id="rId2"/>
              </a:rPr>
              <a:t> (SIN 2019)</a:t>
            </a:r>
          </a:p>
          <a:p>
            <a:pPr lvl="1"/>
            <a:r>
              <a:rPr lang="tr-TR" u="sng" dirty="0" smtClean="0">
                <a:hlinkClick r:id="rId2"/>
              </a:rPr>
              <a:t>10-12 </a:t>
            </a:r>
            <a:r>
              <a:rPr lang="tr-TR" u="sng" dirty="0" err="1" smtClean="0">
                <a:hlinkClick r:id="rId2"/>
              </a:rPr>
              <a:t>September</a:t>
            </a:r>
            <a:r>
              <a:rPr lang="tr-TR" u="sng" dirty="0" smtClean="0">
                <a:hlinkClick r:id="rId2"/>
              </a:rPr>
              <a:t> 2018, </a:t>
            </a:r>
            <a:r>
              <a:rPr lang="en-US" u="sng" dirty="0">
                <a:hlinkClick r:id="rId2"/>
              </a:rPr>
              <a:t>Cardiff University, Cardiff, Wales, </a:t>
            </a:r>
            <a:r>
              <a:rPr lang="en-US" u="sng" dirty="0" smtClean="0">
                <a:hlinkClick r:id="rId2"/>
              </a:rPr>
              <a:t>UK</a:t>
            </a:r>
            <a:r>
              <a:rPr lang="tr-TR" u="sng" dirty="0" smtClean="0">
                <a:hlinkClick r:id="rId2"/>
              </a:rPr>
              <a:t> (SIN 2018)</a:t>
            </a:r>
          </a:p>
          <a:p>
            <a:pPr lvl="1"/>
            <a:r>
              <a:rPr lang="tr-TR" u="sng" dirty="0" smtClean="0">
                <a:hlinkClick r:id="rId2"/>
              </a:rPr>
              <a:t>13-15 </a:t>
            </a:r>
            <a:r>
              <a:rPr lang="tr-TR" u="sng" dirty="0" err="1" smtClean="0">
                <a:hlinkClick r:id="rId2"/>
              </a:rPr>
              <a:t>October</a:t>
            </a:r>
            <a:r>
              <a:rPr lang="tr-TR" u="sng" dirty="0" smtClean="0">
                <a:hlinkClick r:id="rId2"/>
              </a:rPr>
              <a:t> 2017, </a:t>
            </a:r>
            <a:r>
              <a:rPr lang="tr-TR" u="sng" dirty="0" err="1" smtClean="0">
                <a:hlinkClick r:id="rId2"/>
              </a:rPr>
              <a:t>Manipal</a:t>
            </a:r>
            <a:r>
              <a:rPr lang="tr-TR" u="sng" dirty="0" smtClean="0">
                <a:hlinkClick r:id="rId2"/>
              </a:rPr>
              <a:t> </a:t>
            </a:r>
            <a:r>
              <a:rPr lang="tr-TR" u="sng" dirty="0" err="1" smtClean="0">
                <a:hlinkClick r:id="rId2"/>
              </a:rPr>
              <a:t>Univ</a:t>
            </a:r>
            <a:r>
              <a:rPr lang="tr-TR" u="sng" dirty="0" smtClean="0">
                <a:hlinkClick r:id="rId2"/>
              </a:rPr>
              <a:t>. </a:t>
            </a:r>
            <a:r>
              <a:rPr lang="tr-TR" u="sng" dirty="0" err="1" smtClean="0">
                <a:hlinkClick r:id="rId2"/>
              </a:rPr>
              <a:t>Jaipur</a:t>
            </a:r>
            <a:r>
              <a:rPr lang="tr-TR" u="sng" dirty="0" smtClean="0">
                <a:hlinkClick r:id="rId2"/>
              </a:rPr>
              <a:t>, </a:t>
            </a:r>
            <a:r>
              <a:rPr lang="tr-TR" u="sng" dirty="0" err="1" smtClean="0">
                <a:hlinkClick r:id="rId2"/>
              </a:rPr>
              <a:t>Jaipur</a:t>
            </a:r>
            <a:r>
              <a:rPr lang="tr-TR" u="sng" dirty="0" smtClean="0">
                <a:hlinkClick r:id="rId2"/>
              </a:rPr>
              <a:t>, </a:t>
            </a:r>
            <a:r>
              <a:rPr lang="tr-TR" u="sng" dirty="0" err="1" smtClean="0">
                <a:hlinkClick r:id="rId2"/>
              </a:rPr>
              <a:t>Rajasthan</a:t>
            </a:r>
            <a:r>
              <a:rPr lang="tr-TR" u="sng" dirty="0" smtClean="0">
                <a:hlinkClick r:id="rId2"/>
              </a:rPr>
              <a:t>, </a:t>
            </a:r>
            <a:r>
              <a:rPr lang="tr-TR" u="sng" dirty="0" err="1" smtClean="0">
                <a:hlinkClick r:id="rId2"/>
              </a:rPr>
              <a:t>India</a:t>
            </a:r>
            <a:r>
              <a:rPr lang="tr-TR" u="sng" dirty="0" smtClean="0">
                <a:hlinkClick r:id="rId2"/>
              </a:rPr>
              <a:t> (SIN 2017)</a:t>
            </a:r>
          </a:p>
          <a:p>
            <a:pPr lvl="1"/>
            <a:r>
              <a:rPr lang="en-US" u="sng" dirty="0" smtClean="0">
                <a:hlinkClick r:id="rId2"/>
              </a:rPr>
              <a:t>20-22 </a:t>
            </a:r>
            <a:r>
              <a:rPr lang="en-US" u="sng" dirty="0">
                <a:hlinkClick r:id="rId2"/>
              </a:rPr>
              <a:t>July 2016, Rutgers University, New Jersey, USA(SIN 2016</a:t>
            </a:r>
            <a:r>
              <a:rPr lang="en-US" u="sng" dirty="0" smtClean="0">
                <a:hlinkClick r:id="rId2"/>
              </a:rPr>
              <a:t>)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>
                <a:hlinkClick r:id="rId3"/>
              </a:rPr>
              <a:t>8-10 </a:t>
            </a:r>
            <a:r>
              <a:rPr lang="en-US" dirty="0">
                <a:hlinkClick r:id="rId3"/>
              </a:rPr>
              <a:t>September 2015, Sochi, Russia (SIN 2015</a:t>
            </a:r>
            <a:r>
              <a:rPr lang="en-US" dirty="0" smtClean="0">
                <a:hlinkClick r:id="rId3"/>
              </a:rPr>
              <a:t>).</a:t>
            </a:r>
            <a:endParaRPr lang="en-US" dirty="0"/>
          </a:p>
          <a:p>
            <a:pPr lvl="1"/>
            <a:r>
              <a:rPr lang="en-US" dirty="0" smtClean="0">
                <a:hlinkClick r:id="rId4"/>
              </a:rPr>
              <a:t>9-11 </a:t>
            </a:r>
            <a:r>
              <a:rPr lang="en-US" dirty="0">
                <a:hlinkClick r:id="rId4"/>
              </a:rPr>
              <a:t>September 2014, Glasgow, United Kingdom (SIN 2014</a:t>
            </a:r>
            <a:r>
              <a:rPr lang="en-US" dirty="0" smtClean="0">
                <a:hlinkClick r:id="rId4"/>
              </a:rPr>
              <a:t>).</a:t>
            </a:r>
            <a:endParaRPr lang="en-US" dirty="0"/>
          </a:p>
          <a:p>
            <a:pPr lvl="1"/>
            <a:r>
              <a:rPr lang="en-US" dirty="0" smtClean="0">
                <a:hlinkClick r:id="rId5"/>
              </a:rPr>
              <a:t>26-28 </a:t>
            </a:r>
            <a:r>
              <a:rPr lang="en-US" dirty="0">
                <a:hlinkClick r:id="rId5"/>
              </a:rPr>
              <a:t>November 2013, </a:t>
            </a:r>
            <a:r>
              <a:rPr lang="en-US" dirty="0" err="1">
                <a:hlinkClick r:id="rId5"/>
              </a:rPr>
              <a:t>Aksaray</a:t>
            </a:r>
            <a:r>
              <a:rPr lang="en-US" dirty="0">
                <a:hlinkClick r:id="rId5"/>
              </a:rPr>
              <a:t>, Turkey (SIN 2013</a:t>
            </a:r>
            <a:r>
              <a:rPr lang="en-US" dirty="0" smtClean="0">
                <a:hlinkClick r:id="rId5"/>
              </a:rPr>
              <a:t>).</a:t>
            </a:r>
            <a:endParaRPr lang="en-US" dirty="0"/>
          </a:p>
          <a:p>
            <a:pPr lvl="1"/>
            <a:r>
              <a:rPr lang="en-US" dirty="0" smtClean="0">
                <a:hlinkClick r:id="rId6"/>
              </a:rPr>
              <a:t>22-27 </a:t>
            </a:r>
            <a:r>
              <a:rPr lang="en-US" dirty="0">
                <a:hlinkClick r:id="rId6"/>
              </a:rPr>
              <a:t>October 2012, Jaipur, India (SIN 2012</a:t>
            </a:r>
            <a:r>
              <a:rPr lang="en-US" dirty="0" smtClean="0">
                <a:hlinkClick r:id="rId6"/>
              </a:rPr>
              <a:t>).</a:t>
            </a:r>
            <a:endParaRPr lang="en-US" dirty="0"/>
          </a:p>
          <a:p>
            <a:pPr lvl="1"/>
            <a:r>
              <a:rPr lang="en-US" dirty="0" smtClean="0">
                <a:hlinkClick r:id="rId7"/>
              </a:rPr>
              <a:t>14-19 </a:t>
            </a:r>
            <a:r>
              <a:rPr lang="en-US" dirty="0">
                <a:hlinkClick r:id="rId7"/>
              </a:rPr>
              <a:t>November 2011, Sydney, Australia (SIN 2011</a:t>
            </a:r>
            <a:r>
              <a:rPr lang="en-US" dirty="0" smtClean="0">
                <a:hlinkClick r:id="rId7"/>
              </a:rPr>
              <a:t>).</a:t>
            </a:r>
            <a:endParaRPr lang="en-US" dirty="0"/>
          </a:p>
          <a:p>
            <a:pPr lvl="1"/>
            <a:r>
              <a:rPr lang="en-US" dirty="0" smtClean="0">
                <a:hlinkClick r:id="rId8"/>
              </a:rPr>
              <a:t>7-11 </a:t>
            </a:r>
            <a:r>
              <a:rPr lang="en-US" dirty="0">
                <a:hlinkClick r:id="rId8"/>
              </a:rPr>
              <a:t>September 2010, Taganrog, Rostov Region, Russia (SIN 2010</a:t>
            </a:r>
            <a:r>
              <a:rPr lang="en-US" dirty="0" smtClean="0">
                <a:hlinkClick r:id="rId8"/>
              </a:rPr>
              <a:t>).</a:t>
            </a:r>
            <a:endParaRPr lang="en-US" dirty="0"/>
          </a:p>
          <a:p>
            <a:pPr lvl="1"/>
            <a:r>
              <a:rPr lang="en-US" dirty="0" smtClean="0">
                <a:hlinkClick r:id="rId9"/>
              </a:rPr>
              <a:t>6-10 </a:t>
            </a:r>
            <a:r>
              <a:rPr lang="en-US" dirty="0">
                <a:hlinkClick r:id="rId9"/>
              </a:rPr>
              <a:t>October 2009, </a:t>
            </a:r>
            <a:r>
              <a:rPr lang="en-US" dirty="0" err="1">
                <a:hlinkClick r:id="rId9"/>
              </a:rPr>
              <a:t>Gazimagusa</a:t>
            </a:r>
            <a:r>
              <a:rPr lang="en-US" dirty="0">
                <a:hlinkClick r:id="rId9"/>
              </a:rPr>
              <a:t>, TRNC, North Cyprus (SIN 2009</a:t>
            </a:r>
            <a:r>
              <a:rPr lang="en-US" dirty="0" smtClean="0">
                <a:hlinkClick r:id="rId9"/>
              </a:rPr>
              <a:t>).</a:t>
            </a:r>
            <a:endParaRPr lang="en-US" dirty="0"/>
          </a:p>
          <a:p>
            <a:pPr lvl="1"/>
            <a:r>
              <a:rPr lang="en-US" dirty="0" smtClean="0">
                <a:hlinkClick r:id="rId10"/>
              </a:rPr>
              <a:t>8-10 </a:t>
            </a:r>
            <a:r>
              <a:rPr lang="en-US" dirty="0">
                <a:hlinkClick r:id="rId10"/>
              </a:rPr>
              <a:t>May 2007, </a:t>
            </a:r>
            <a:r>
              <a:rPr lang="en-US" dirty="0" err="1">
                <a:hlinkClick r:id="rId10"/>
              </a:rPr>
              <a:t>Gazimagusa</a:t>
            </a:r>
            <a:r>
              <a:rPr lang="en-US" dirty="0">
                <a:hlinkClick r:id="rId10"/>
              </a:rPr>
              <a:t>, TRNC, North Cyprus (SIN 2007</a:t>
            </a:r>
            <a:r>
              <a:rPr lang="en-US" dirty="0" smtClean="0">
                <a:hlinkClick r:id="rId10"/>
              </a:rPr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58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Keynote</a:t>
            </a:r>
            <a:r>
              <a:rPr lang="tr-TR" dirty="0" smtClean="0"/>
              <a:t> </a:t>
            </a:r>
            <a:r>
              <a:rPr lang="tr-TR" dirty="0" err="1" smtClean="0"/>
              <a:t>Speakers</a:t>
            </a:r>
            <a:r>
              <a:rPr lang="tr-TR" dirty="0" smtClean="0"/>
              <a:t>- SIN 2007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err="1" smtClean="0"/>
              <a:t>Bart</a:t>
            </a:r>
            <a:r>
              <a:rPr lang="tr-TR" dirty="0" smtClean="0"/>
              <a:t> </a:t>
            </a:r>
            <a:r>
              <a:rPr lang="tr-TR" dirty="0" err="1" smtClean="0"/>
              <a:t>Preneel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Research</a:t>
            </a:r>
            <a:r>
              <a:rPr lang="tr-TR" dirty="0" smtClean="0"/>
              <a:t> </a:t>
            </a:r>
            <a:r>
              <a:rPr lang="tr-TR" dirty="0" err="1" smtClean="0"/>
              <a:t>Challenges</a:t>
            </a:r>
            <a:r>
              <a:rPr lang="tr-TR" dirty="0" smtClean="0"/>
              <a:t> in </a:t>
            </a:r>
            <a:r>
              <a:rPr lang="tr-TR" dirty="0" err="1" smtClean="0"/>
              <a:t>Cryptology</a:t>
            </a:r>
            <a:endParaRPr lang="tr-TR" dirty="0" smtClean="0"/>
          </a:p>
          <a:p>
            <a:r>
              <a:rPr lang="tr-TR" dirty="0" err="1" smtClean="0"/>
              <a:t>Marc</a:t>
            </a:r>
            <a:r>
              <a:rPr lang="tr-TR" dirty="0" smtClean="0"/>
              <a:t> </a:t>
            </a:r>
            <a:r>
              <a:rPr lang="tr-TR" dirty="0" err="1" smtClean="0"/>
              <a:t>Joye</a:t>
            </a:r>
            <a:r>
              <a:rPr lang="tr-TR" dirty="0" smtClean="0"/>
              <a:t>:</a:t>
            </a:r>
          </a:p>
          <a:p>
            <a:pPr lvl="1"/>
            <a:r>
              <a:rPr lang="tr-TR" dirty="0" smtClean="0"/>
              <a:t>White-</a:t>
            </a:r>
            <a:r>
              <a:rPr lang="tr-TR" dirty="0" err="1" smtClean="0"/>
              <a:t>box</a:t>
            </a:r>
            <a:r>
              <a:rPr lang="tr-TR" dirty="0" smtClean="0"/>
              <a:t> </a:t>
            </a:r>
            <a:r>
              <a:rPr lang="tr-TR" dirty="0" err="1" smtClean="0"/>
              <a:t>cryptography</a:t>
            </a:r>
            <a:endParaRPr lang="tr-TR" dirty="0" smtClean="0"/>
          </a:p>
          <a:p>
            <a:r>
              <a:rPr lang="tr-TR" dirty="0" err="1" smtClean="0"/>
              <a:t>Elisabeth</a:t>
            </a:r>
            <a:r>
              <a:rPr lang="tr-TR" dirty="0" smtClean="0"/>
              <a:t> </a:t>
            </a:r>
            <a:r>
              <a:rPr lang="tr-TR" dirty="0" err="1" smtClean="0"/>
              <a:t>Oswald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Power</a:t>
            </a:r>
            <a:r>
              <a:rPr lang="tr-TR" dirty="0" smtClean="0"/>
              <a:t> Analysis </a:t>
            </a:r>
            <a:r>
              <a:rPr lang="tr-TR" dirty="0" err="1" smtClean="0"/>
              <a:t>Attacks</a:t>
            </a:r>
            <a:r>
              <a:rPr lang="tr-TR" dirty="0" smtClean="0"/>
              <a:t>—A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Brief</a:t>
            </a:r>
            <a:r>
              <a:rPr lang="tr-TR" dirty="0" smtClean="0"/>
              <a:t> </a:t>
            </a:r>
            <a:r>
              <a:rPr lang="tr-TR" dirty="0" err="1" smtClean="0"/>
              <a:t>Introduction</a:t>
            </a:r>
            <a:endParaRPr lang="tr-TR" dirty="0" smtClean="0"/>
          </a:p>
          <a:p>
            <a:r>
              <a:rPr lang="tr-TR" dirty="0" smtClean="0"/>
              <a:t>Çetin Kaya KOÇ:</a:t>
            </a:r>
          </a:p>
          <a:p>
            <a:pPr lvl="1"/>
            <a:r>
              <a:rPr lang="tr-TR" dirty="0" smtClean="0"/>
              <a:t>Micro-</a:t>
            </a:r>
            <a:r>
              <a:rPr lang="tr-TR" dirty="0" err="1" smtClean="0"/>
              <a:t>Architectural</a:t>
            </a:r>
            <a:r>
              <a:rPr lang="tr-TR" dirty="0" smtClean="0"/>
              <a:t> Side-Channel </a:t>
            </a:r>
            <a:r>
              <a:rPr lang="tr-TR" dirty="0" err="1" smtClean="0"/>
              <a:t>Attacks</a:t>
            </a:r>
            <a:r>
              <a:rPr lang="tr-TR" dirty="0" smtClean="0"/>
              <a:t> &amp; </a:t>
            </a:r>
            <a:r>
              <a:rPr lang="tr-TR" dirty="0" err="1" smtClean="0"/>
              <a:t>Branch</a:t>
            </a:r>
            <a:r>
              <a:rPr lang="tr-TR" dirty="0" smtClean="0"/>
              <a:t> </a:t>
            </a:r>
            <a:r>
              <a:rPr lang="tr-TR" dirty="0" err="1" smtClean="0"/>
              <a:t>Prediction</a:t>
            </a:r>
            <a:r>
              <a:rPr lang="tr-TR" dirty="0" smtClean="0"/>
              <a:t> Attack</a:t>
            </a:r>
          </a:p>
          <a:p>
            <a:r>
              <a:rPr lang="tr-TR" dirty="0" smtClean="0"/>
              <a:t>Mehmet Ufuk ÇAĞLAYAN:</a:t>
            </a:r>
          </a:p>
          <a:p>
            <a:pPr lvl="1"/>
            <a:r>
              <a:rPr lang="tr-TR" dirty="0" err="1" smtClean="0"/>
              <a:t>Secure</a:t>
            </a:r>
            <a:r>
              <a:rPr lang="tr-TR" dirty="0" smtClean="0"/>
              <a:t> Routing in Ad Hoc Networks </a:t>
            </a:r>
            <a:r>
              <a:rPr lang="tr-TR" dirty="0" err="1" smtClean="0"/>
              <a:t>and</a:t>
            </a:r>
            <a:r>
              <a:rPr lang="tr-TR" dirty="0" smtClean="0"/>
              <a:t> Model </a:t>
            </a:r>
            <a:r>
              <a:rPr lang="tr-TR" dirty="0" err="1" smtClean="0"/>
              <a:t>Checking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Karthik</a:t>
            </a:r>
            <a:r>
              <a:rPr lang="tr-TR" dirty="0" smtClean="0"/>
              <a:t> BHARGAWAN:</a:t>
            </a:r>
          </a:p>
          <a:p>
            <a:pPr lvl="1"/>
            <a:r>
              <a:rPr lang="tr-TR" dirty="0" smtClean="0"/>
              <a:t>Web Services Security: </a:t>
            </a:r>
            <a:r>
              <a:rPr lang="tr-TR" dirty="0" err="1" smtClean="0"/>
              <a:t>Protocols</a:t>
            </a:r>
            <a:r>
              <a:rPr lang="tr-TR" dirty="0" smtClean="0"/>
              <a:t>, </a:t>
            </a:r>
            <a:r>
              <a:rPr lang="tr-TR" dirty="0" err="1" smtClean="0"/>
              <a:t>Implementations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Proofs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100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7585" y="3279126"/>
            <a:ext cx="7478216" cy="857250"/>
          </a:xfrm>
        </p:spPr>
        <p:txBody>
          <a:bodyPr/>
          <a:lstStyle/>
          <a:p>
            <a:r>
              <a:rPr lang="tr-TR" dirty="0" err="1" smtClean="0"/>
              <a:t>Thank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listening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 smtClean="0"/>
              <a:t>Questions</a:t>
            </a:r>
            <a:r>
              <a:rPr lang="tr-TR" dirty="0" smtClean="0"/>
              <a:t>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831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691586"/>
          </a:xfrm>
        </p:spPr>
        <p:txBody>
          <a:bodyPr/>
          <a:lstStyle/>
          <a:p>
            <a:r>
              <a:rPr lang="tr-TR" dirty="0" err="1" smtClean="0"/>
              <a:t>Procs</a:t>
            </a:r>
            <a:r>
              <a:rPr lang="tr-TR" dirty="0" smtClean="0"/>
              <a:t> at ACM </a:t>
            </a:r>
            <a:r>
              <a:rPr lang="tr-TR" dirty="0" err="1" smtClean="0"/>
              <a:t>Digital</a:t>
            </a:r>
            <a:r>
              <a:rPr lang="tr-TR" dirty="0" smtClean="0"/>
              <a:t> Library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95536" y="951570"/>
            <a:ext cx="8568952" cy="394243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u="sng" dirty="0" smtClean="0"/>
              <a:t>Proceedings of </a:t>
            </a:r>
            <a:r>
              <a:rPr lang="en-US" u="sng" dirty="0" err="1" smtClean="0"/>
              <a:t>th</a:t>
            </a:r>
            <a:r>
              <a:rPr lang="tr-TR" u="sng" dirty="0" smtClean="0"/>
              <a:t>e </a:t>
            </a:r>
          </a:p>
          <a:p>
            <a:pPr marL="0" indent="0" algn="ctr">
              <a:buNone/>
            </a:pPr>
            <a:r>
              <a:rPr lang="en-US" u="sng" dirty="0" smtClean="0"/>
              <a:t>International Conference</a:t>
            </a:r>
            <a:r>
              <a:rPr lang="tr-TR" u="sng" dirty="0" smtClean="0"/>
              <a:t>s</a:t>
            </a:r>
            <a:r>
              <a:rPr lang="en-US" u="sng" dirty="0" smtClean="0"/>
              <a:t> on Security of Information and Networks</a:t>
            </a:r>
            <a:r>
              <a:rPr lang="tr-TR" u="sng" dirty="0" smtClean="0"/>
              <a:t>:</a:t>
            </a:r>
            <a:endParaRPr lang="en-US" u="sng" dirty="0" smtClean="0">
              <a:hlinkClick r:id="rId2" tooltip="SIN '16"/>
            </a:endParaRPr>
          </a:p>
          <a:p>
            <a:pPr lvl="1" algn="ctr"/>
            <a:r>
              <a:rPr lang="tr-TR" dirty="0" smtClean="0"/>
              <a:t>SIN </a:t>
            </a:r>
            <a:r>
              <a:rPr lang="tr-TR" dirty="0" smtClean="0">
                <a:hlinkClick r:id="rId2" tooltip="SIN '16"/>
              </a:rPr>
              <a:t>’</a:t>
            </a:r>
            <a:r>
              <a:rPr lang="tr-TR" dirty="0" smtClean="0"/>
              <a:t>19: </a:t>
            </a:r>
            <a:r>
              <a:rPr lang="tr-TR" dirty="0" err="1" smtClean="0"/>
              <a:t>pending</a:t>
            </a:r>
            <a:r>
              <a:rPr lang="tr-TR" dirty="0" smtClean="0"/>
              <a:t> ACM DL </a:t>
            </a:r>
            <a:r>
              <a:rPr lang="tr-TR" dirty="0" err="1" smtClean="0"/>
              <a:t>upload</a:t>
            </a:r>
            <a:r>
              <a:rPr lang="tr-TR" u="sng" dirty="0" smtClean="0">
                <a:hlinkClick r:id="rId3" tooltip="SIN '16"/>
              </a:rPr>
              <a:t> </a:t>
            </a:r>
          </a:p>
          <a:p>
            <a:pPr lvl="1" algn="ctr"/>
            <a:r>
              <a:rPr lang="tr-TR" u="sng" dirty="0" smtClean="0">
                <a:hlinkClick r:id="rId3" tooltip="SIN '16"/>
              </a:rPr>
              <a:t>SIN ‘18</a:t>
            </a:r>
          </a:p>
          <a:p>
            <a:pPr lvl="1" algn="ctr"/>
            <a:r>
              <a:rPr lang="tr-TR" u="sng" dirty="0" smtClean="0">
                <a:hlinkClick r:id="rId3" tooltip="SIN '16"/>
              </a:rPr>
              <a:t>SI</a:t>
            </a:r>
            <a:r>
              <a:rPr lang="tr-TR" u="sng" dirty="0" smtClean="0">
                <a:hlinkClick r:id="rId2" tooltip="SIN '16"/>
              </a:rPr>
              <a:t>N</a:t>
            </a:r>
            <a:r>
              <a:rPr lang="tr-TR" u="sng" dirty="0" smtClean="0">
                <a:hlinkClick r:id="rId4" tooltip="SIN '16"/>
              </a:rPr>
              <a:t> ‘17</a:t>
            </a:r>
          </a:p>
          <a:p>
            <a:pPr lvl="1" algn="ctr"/>
            <a:r>
              <a:rPr lang="en-US" u="sng" dirty="0" smtClean="0">
                <a:hlinkClick r:id="rId4" tooltip="SIN '16"/>
              </a:rPr>
              <a:t>SIN '16</a:t>
            </a:r>
            <a:endParaRPr lang="en-US" dirty="0"/>
          </a:p>
          <a:p>
            <a:pPr lvl="1" algn="ctr"/>
            <a:r>
              <a:rPr lang="en-US" u="sng" dirty="0">
                <a:hlinkClick r:id="rId5" tooltip="SIN '15"/>
              </a:rPr>
              <a:t>SIN </a:t>
            </a:r>
            <a:r>
              <a:rPr lang="en-US" u="sng" dirty="0" smtClean="0">
                <a:hlinkClick r:id="rId5" tooltip="SIN '15"/>
              </a:rPr>
              <a:t>'15</a:t>
            </a:r>
            <a:endParaRPr lang="en-US" dirty="0"/>
          </a:p>
          <a:p>
            <a:pPr lvl="1" algn="ctr"/>
            <a:r>
              <a:rPr lang="en-US" u="sng" dirty="0">
                <a:hlinkClick r:id="rId6" tooltip="SIN '14"/>
              </a:rPr>
              <a:t>SIN </a:t>
            </a:r>
            <a:r>
              <a:rPr lang="en-US" u="sng" dirty="0" smtClean="0">
                <a:hlinkClick r:id="rId6" tooltip="SIN '14"/>
              </a:rPr>
              <a:t>'14</a:t>
            </a:r>
            <a:endParaRPr lang="en-US" dirty="0"/>
          </a:p>
          <a:p>
            <a:pPr lvl="1" algn="ctr"/>
            <a:r>
              <a:rPr lang="en-US" u="sng" dirty="0">
                <a:hlinkClick r:id="rId7" tooltip="SIN '13"/>
              </a:rPr>
              <a:t>SIN </a:t>
            </a:r>
            <a:r>
              <a:rPr lang="en-US" u="sng" dirty="0" smtClean="0">
                <a:hlinkClick r:id="rId7" tooltip="SIN '13"/>
              </a:rPr>
              <a:t>'13</a:t>
            </a:r>
            <a:endParaRPr lang="en-US" dirty="0"/>
          </a:p>
          <a:p>
            <a:pPr lvl="1" algn="ctr"/>
            <a:r>
              <a:rPr lang="en-US" u="sng" dirty="0">
                <a:hlinkClick r:id="rId8" tooltip="SIN '12"/>
              </a:rPr>
              <a:t>SIN </a:t>
            </a:r>
            <a:r>
              <a:rPr lang="en-US" u="sng" dirty="0" smtClean="0">
                <a:hlinkClick r:id="rId8" tooltip="SIN '12"/>
              </a:rPr>
              <a:t>'12</a:t>
            </a:r>
            <a:endParaRPr lang="en-US" dirty="0"/>
          </a:p>
          <a:p>
            <a:pPr lvl="1" algn="ctr"/>
            <a:r>
              <a:rPr lang="en-US" u="sng" dirty="0">
                <a:hlinkClick r:id="rId9" tooltip="SIN '11"/>
              </a:rPr>
              <a:t>SIN </a:t>
            </a:r>
            <a:r>
              <a:rPr lang="en-US" u="sng" dirty="0" smtClean="0">
                <a:hlinkClick r:id="rId9" tooltip="SIN '11"/>
              </a:rPr>
              <a:t>'11</a:t>
            </a:r>
            <a:endParaRPr lang="en-US" dirty="0"/>
          </a:p>
          <a:p>
            <a:pPr lvl="1" algn="ctr"/>
            <a:r>
              <a:rPr lang="en-US" u="sng" dirty="0">
                <a:hlinkClick r:id="rId10" tooltip="SIN '10"/>
              </a:rPr>
              <a:t>SIN </a:t>
            </a:r>
            <a:r>
              <a:rPr lang="en-US" u="sng" dirty="0" smtClean="0">
                <a:hlinkClick r:id="rId10" tooltip="SIN '10"/>
              </a:rPr>
              <a:t>'10</a:t>
            </a:r>
            <a:endParaRPr lang="en-US" dirty="0"/>
          </a:p>
          <a:p>
            <a:pPr lvl="1" algn="ctr"/>
            <a:r>
              <a:rPr lang="en-US" u="sng" dirty="0">
                <a:hlinkClick r:id="rId11" tooltip="SIN '09"/>
              </a:rPr>
              <a:t>SIN </a:t>
            </a:r>
            <a:r>
              <a:rPr lang="en-US" u="sng" dirty="0" smtClean="0">
                <a:hlinkClick r:id="rId11" tooltip="SIN '09"/>
              </a:rPr>
              <a:t>'09</a:t>
            </a:r>
            <a:endParaRPr lang="tr-TR" u="sng" dirty="0" smtClean="0"/>
          </a:p>
          <a:p>
            <a:pPr lvl="1" algn="ctr"/>
            <a:r>
              <a:rPr lang="tr-TR" b="1" u="sng" dirty="0" smtClean="0"/>
              <a:t>SIN ’07 </a:t>
            </a:r>
            <a:r>
              <a:rPr lang="tr-TR" u="sng" dirty="0">
                <a:hlinkClick r:id="rId12"/>
              </a:rPr>
              <a:t>@</a:t>
            </a:r>
            <a:r>
              <a:rPr lang="tr-TR" u="sng" dirty="0" err="1">
                <a:hlinkClick r:id="rId12"/>
              </a:rPr>
              <a:t>Trafford</a:t>
            </a:r>
            <a:r>
              <a:rPr lang="tr-TR" u="sng" dirty="0">
                <a:hlinkClick r:id="rId12"/>
              </a:rPr>
              <a:t> Publishing</a:t>
            </a:r>
            <a:endParaRPr lang="tr-TR" b="1" dirty="0" smtClean="0"/>
          </a:p>
          <a:p>
            <a:r>
              <a:rPr lang="en-US" b="1" dirty="0" smtClean="0"/>
              <a:t>Proceedings of all SIN Conferences are also listed in </a:t>
            </a:r>
            <a:r>
              <a:rPr lang="en-US" b="1" dirty="0" smtClean="0">
                <a:hlinkClick r:id="rId13"/>
              </a:rPr>
              <a:t>DBLP</a:t>
            </a:r>
            <a:r>
              <a:rPr lang="en-US" b="1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588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SIN 2019-</a:t>
            </a:r>
            <a:br>
              <a:rPr lang="tr-TR" dirty="0" smtClean="0">
                <a:solidFill>
                  <a:schemeClr val="tx1"/>
                </a:solidFill>
              </a:rPr>
            </a:br>
            <a:r>
              <a:rPr lang="tr-TR" dirty="0" err="1">
                <a:solidFill>
                  <a:schemeClr val="tx1"/>
                </a:solidFill>
              </a:rPr>
              <a:t>S</a:t>
            </a:r>
            <a:r>
              <a:rPr lang="tr-TR" dirty="0" err="1" smtClean="0">
                <a:solidFill>
                  <a:schemeClr val="tx1"/>
                </a:solidFill>
              </a:rPr>
              <a:t>ubmissions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</a:t>
            </a:r>
            <a:r>
              <a:rPr lang="tr-TR" dirty="0" smtClean="0"/>
              <a:t>2</a:t>
            </a:r>
            <a:r>
              <a:rPr lang="en-US" baseline="30000" dirty="0" err="1" smtClean="0"/>
              <a:t>th</a:t>
            </a:r>
            <a:r>
              <a:rPr lang="en-US" dirty="0"/>
              <a:t> International Conference </a:t>
            </a:r>
            <a:r>
              <a:rPr lang="tr-TR" dirty="0" smtClean="0"/>
              <a:t>o</a:t>
            </a:r>
            <a:r>
              <a:rPr lang="en-US" dirty="0" smtClean="0"/>
              <a:t>n </a:t>
            </a:r>
            <a:r>
              <a:rPr lang="en-US" dirty="0"/>
              <a:t>Security </a:t>
            </a:r>
            <a:r>
              <a:rPr lang="tr-TR" dirty="0" smtClean="0"/>
              <a:t>o</a:t>
            </a:r>
            <a:r>
              <a:rPr lang="en-US" dirty="0" smtClean="0"/>
              <a:t>f </a:t>
            </a:r>
            <a:r>
              <a:rPr lang="en-US" dirty="0"/>
              <a:t>Information </a:t>
            </a:r>
            <a:r>
              <a:rPr lang="tr-TR" dirty="0" smtClean="0"/>
              <a:t>a</a:t>
            </a:r>
            <a:r>
              <a:rPr lang="en-US" dirty="0" err="1" smtClean="0"/>
              <a:t>nd</a:t>
            </a:r>
            <a:r>
              <a:rPr lang="en-US" dirty="0" smtClean="0"/>
              <a:t> </a:t>
            </a:r>
            <a:r>
              <a:rPr lang="en-US" dirty="0"/>
              <a:t>Networks</a:t>
            </a:r>
          </a:p>
          <a:p>
            <a:pPr lvl="1" algn="ctr"/>
            <a:r>
              <a:rPr lang="tr-TR" dirty="0" err="1" smtClean="0"/>
              <a:t>Submission</a:t>
            </a:r>
            <a:r>
              <a:rPr lang="tr-TR" dirty="0"/>
              <a:t> </a:t>
            </a:r>
            <a:r>
              <a:rPr lang="tr-TR" dirty="0" err="1" smtClean="0"/>
              <a:t>Reviewed</a:t>
            </a:r>
            <a:r>
              <a:rPr lang="tr-TR" dirty="0" smtClean="0"/>
              <a:t>: 53 </a:t>
            </a:r>
          </a:p>
          <a:p>
            <a:pPr lvl="1" algn="ctr"/>
            <a:r>
              <a:rPr lang="en-US" dirty="0"/>
              <a:t>Full </a:t>
            </a:r>
            <a:r>
              <a:rPr lang="en-US" dirty="0" smtClean="0"/>
              <a:t>Paper</a:t>
            </a:r>
            <a:r>
              <a:rPr lang="tr-TR" dirty="0" smtClean="0"/>
              <a:t>s:</a:t>
            </a:r>
            <a:r>
              <a:rPr lang="en-US" dirty="0" smtClean="0"/>
              <a:t> </a:t>
            </a:r>
            <a:r>
              <a:rPr lang="tr-TR" dirty="0" smtClean="0"/>
              <a:t>17 </a:t>
            </a:r>
            <a:endParaRPr lang="en-US" dirty="0"/>
          </a:p>
          <a:p>
            <a:pPr lvl="1" algn="ctr"/>
            <a:r>
              <a:rPr lang="en-US" dirty="0"/>
              <a:t>Short </a:t>
            </a:r>
            <a:r>
              <a:rPr lang="en-US" dirty="0" smtClean="0"/>
              <a:t>Papers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r>
              <a:rPr lang="tr-TR" dirty="0" smtClean="0"/>
              <a:t>12</a:t>
            </a:r>
            <a:endParaRPr lang="en-US" dirty="0"/>
          </a:p>
          <a:p>
            <a:pPr lvl="1" algn="ctr"/>
            <a:r>
              <a:rPr lang="en-US" dirty="0"/>
              <a:t>Extended </a:t>
            </a:r>
            <a:r>
              <a:rPr lang="en-US" dirty="0" smtClean="0"/>
              <a:t>Abstract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r>
              <a:rPr lang="tr-TR" dirty="0" smtClean="0"/>
              <a:t>-</a:t>
            </a:r>
            <a:endParaRPr lang="tr-TR" dirty="0" smtClean="0"/>
          </a:p>
          <a:p>
            <a:pPr lvl="1" algn="ctr"/>
            <a:r>
              <a:rPr lang="tr-TR" b="1" dirty="0" smtClean="0"/>
              <a:t>Full </a:t>
            </a:r>
            <a:r>
              <a:rPr lang="tr-TR" b="1" dirty="0" err="1" smtClean="0"/>
              <a:t>paper</a:t>
            </a:r>
            <a:r>
              <a:rPr lang="tr-TR" b="1" dirty="0" smtClean="0"/>
              <a:t> </a:t>
            </a:r>
            <a:r>
              <a:rPr lang="tr-TR" b="1" dirty="0" err="1" smtClean="0"/>
              <a:t>acceptance</a:t>
            </a:r>
            <a:r>
              <a:rPr lang="tr-TR" b="1" dirty="0" smtClean="0"/>
              <a:t> </a:t>
            </a:r>
            <a:r>
              <a:rPr lang="tr-TR" b="1" dirty="0" err="1" smtClean="0"/>
              <a:t>ratio</a:t>
            </a:r>
            <a:r>
              <a:rPr lang="tr-TR" b="1" dirty="0" smtClean="0"/>
              <a:t>: &lt; </a:t>
            </a:r>
            <a:r>
              <a:rPr lang="tr-TR" b="1" dirty="0" smtClean="0"/>
              <a:t>32 </a:t>
            </a:r>
            <a:r>
              <a:rPr lang="tr-TR" b="1" dirty="0" smtClean="0"/>
              <a:t>%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126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627785" y="3279126"/>
            <a:ext cx="5678016" cy="857250"/>
          </a:xfrm>
        </p:spPr>
        <p:txBody>
          <a:bodyPr/>
          <a:lstStyle/>
          <a:p>
            <a:r>
              <a:rPr lang="tr-TR" dirty="0" err="1" smtClean="0"/>
              <a:t>Keynote</a:t>
            </a:r>
            <a:r>
              <a:rPr lang="tr-TR" dirty="0" smtClean="0"/>
              <a:t> </a:t>
            </a:r>
            <a:r>
              <a:rPr lang="tr-TR" dirty="0" err="1" smtClean="0"/>
              <a:t>Speakers</a:t>
            </a:r>
            <a:r>
              <a:rPr lang="tr-TR" dirty="0" smtClean="0"/>
              <a:t>- 2019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7389440" cy="2606040"/>
          </a:xfrm>
        </p:spPr>
        <p:txBody>
          <a:bodyPr>
            <a:normAutofit/>
          </a:bodyPr>
          <a:lstStyle/>
          <a:p>
            <a:r>
              <a:rPr lang="en-US" dirty="0" err="1"/>
              <a:t>Sıddıka</a:t>
            </a:r>
            <a:r>
              <a:rPr lang="en-US" dirty="0"/>
              <a:t> Berna </a:t>
            </a:r>
            <a:r>
              <a:rPr lang="en-US" dirty="0" err="1"/>
              <a:t>Örs</a:t>
            </a:r>
            <a:r>
              <a:rPr lang="en-US" dirty="0"/>
              <a:t> </a:t>
            </a:r>
            <a:r>
              <a:rPr lang="en-US" dirty="0" err="1" smtClean="0"/>
              <a:t>Yalçın</a:t>
            </a:r>
            <a:r>
              <a:rPr lang="tr-TR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System </a:t>
            </a:r>
            <a:r>
              <a:rPr lang="en-US" dirty="0"/>
              <a:t>on Chip Design for Secure Internet of </a:t>
            </a:r>
            <a:r>
              <a:rPr lang="en-US" dirty="0" smtClean="0"/>
              <a:t>Things</a:t>
            </a:r>
            <a:r>
              <a:rPr lang="tr-TR" dirty="0" smtClean="0"/>
              <a:t>  </a:t>
            </a:r>
          </a:p>
          <a:p>
            <a:r>
              <a:rPr lang="en-US" dirty="0"/>
              <a:t>Igor V. </a:t>
            </a:r>
            <a:r>
              <a:rPr lang="en-US" dirty="0" err="1" smtClean="0"/>
              <a:t>Kotenko</a:t>
            </a:r>
            <a:r>
              <a:rPr lang="tr-TR" dirty="0" smtClean="0"/>
              <a:t>: </a:t>
            </a:r>
            <a:endParaRPr lang="en-US" dirty="0"/>
          </a:p>
          <a:p>
            <a:pPr lvl="1"/>
            <a:r>
              <a:rPr lang="en-US" dirty="0" smtClean="0"/>
              <a:t>Situational </a:t>
            </a:r>
            <a:r>
              <a:rPr lang="en-US" dirty="0"/>
              <a:t>Awareness for Cyber Defense: security analysis, attack </a:t>
            </a:r>
            <a:r>
              <a:rPr lang="en-US" dirty="0" smtClean="0"/>
              <a:t>modeling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and selection of </a:t>
            </a:r>
            <a:r>
              <a:rPr lang="en-US" dirty="0" smtClean="0"/>
              <a:t>countermeasures</a:t>
            </a:r>
            <a:r>
              <a:rPr lang="tr-T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151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SIN 2018-</a:t>
            </a:r>
            <a:br>
              <a:rPr lang="tr-TR" dirty="0" smtClean="0">
                <a:solidFill>
                  <a:schemeClr val="tx1"/>
                </a:solidFill>
              </a:rPr>
            </a:br>
            <a:r>
              <a:rPr lang="tr-TR" dirty="0" err="1">
                <a:solidFill>
                  <a:schemeClr val="tx1"/>
                </a:solidFill>
              </a:rPr>
              <a:t>S</a:t>
            </a:r>
            <a:r>
              <a:rPr lang="tr-TR" dirty="0" err="1" smtClean="0">
                <a:solidFill>
                  <a:schemeClr val="tx1"/>
                </a:solidFill>
              </a:rPr>
              <a:t>ubmissions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</a:t>
            </a:r>
            <a:r>
              <a:rPr lang="tr-TR" dirty="0" smtClean="0"/>
              <a:t>1</a:t>
            </a:r>
            <a:r>
              <a:rPr lang="en-US" baseline="30000" dirty="0" err="1" smtClean="0"/>
              <a:t>th</a:t>
            </a:r>
            <a:r>
              <a:rPr lang="en-US" dirty="0"/>
              <a:t> International Conference </a:t>
            </a:r>
            <a:r>
              <a:rPr lang="tr-TR" dirty="0" smtClean="0"/>
              <a:t>o</a:t>
            </a:r>
            <a:r>
              <a:rPr lang="en-US" dirty="0" smtClean="0"/>
              <a:t>n </a:t>
            </a:r>
            <a:r>
              <a:rPr lang="en-US" dirty="0"/>
              <a:t>Security </a:t>
            </a:r>
            <a:r>
              <a:rPr lang="tr-TR" dirty="0" smtClean="0"/>
              <a:t>o</a:t>
            </a:r>
            <a:r>
              <a:rPr lang="en-US" dirty="0" smtClean="0"/>
              <a:t>f </a:t>
            </a:r>
            <a:r>
              <a:rPr lang="en-US" dirty="0"/>
              <a:t>Information </a:t>
            </a:r>
            <a:r>
              <a:rPr lang="tr-TR" dirty="0" smtClean="0"/>
              <a:t>a</a:t>
            </a:r>
            <a:r>
              <a:rPr lang="en-US" dirty="0" err="1" smtClean="0"/>
              <a:t>nd</a:t>
            </a:r>
            <a:r>
              <a:rPr lang="en-US" dirty="0" smtClean="0"/>
              <a:t> </a:t>
            </a:r>
            <a:r>
              <a:rPr lang="en-US" dirty="0"/>
              <a:t>Networks</a:t>
            </a:r>
          </a:p>
          <a:p>
            <a:pPr lvl="1" algn="ctr"/>
            <a:r>
              <a:rPr lang="tr-TR" dirty="0" err="1" smtClean="0"/>
              <a:t>Submission</a:t>
            </a:r>
            <a:r>
              <a:rPr lang="tr-TR" dirty="0"/>
              <a:t> </a:t>
            </a:r>
            <a:r>
              <a:rPr lang="tr-TR" dirty="0" err="1" smtClean="0"/>
              <a:t>Reviewed</a:t>
            </a:r>
            <a:r>
              <a:rPr lang="tr-TR" dirty="0" smtClean="0"/>
              <a:t>: 42 </a:t>
            </a:r>
          </a:p>
          <a:p>
            <a:pPr lvl="1" algn="ctr"/>
            <a:r>
              <a:rPr lang="en-US" dirty="0"/>
              <a:t>Full </a:t>
            </a:r>
            <a:r>
              <a:rPr lang="en-US" dirty="0" smtClean="0"/>
              <a:t>Paper</a:t>
            </a:r>
            <a:r>
              <a:rPr lang="tr-TR" dirty="0" smtClean="0"/>
              <a:t>s:</a:t>
            </a:r>
            <a:r>
              <a:rPr lang="en-US" dirty="0" smtClean="0"/>
              <a:t> </a:t>
            </a:r>
            <a:r>
              <a:rPr lang="tr-TR" dirty="0" smtClean="0"/>
              <a:t>1</a:t>
            </a:r>
            <a:r>
              <a:rPr lang="en-US" dirty="0" smtClean="0"/>
              <a:t>5</a:t>
            </a:r>
            <a:r>
              <a:rPr lang="tr-TR" dirty="0" smtClean="0"/>
              <a:t> </a:t>
            </a:r>
            <a:endParaRPr lang="en-US" dirty="0"/>
          </a:p>
          <a:p>
            <a:pPr lvl="1" algn="ctr"/>
            <a:r>
              <a:rPr lang="en-US" dirty="0"/>
              <a:t>Short </a:t>
            </a:r>
            <a:r>
              <a:rPr lang="en-US" dirty="0" smtClean="0"/>
              <a:t>Papers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r>
              <a:rPr lang="tr-TR" dirty="0" smtClean="0"/>
              <a:t>9</a:t>
            </a:r>
            <a:endParaRPr lang="en-US" dirty="0"/>
          </a:p>
          <a:p>
            <a:pPr lvl="1" algn="ctr"/>
            <a:r>
              <a:rPr lang="en-US" dirty="0"/>
              <a:t>Extended </a:t>
            </a:r>
            <a:r>
              <a:rPr lang="en-US" dirty="0" smtClean="0"/>
              <a:t>Abstract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r>
              <a:rPr lang="tr-TR" dirty="0" smtClean="0"/>
              <a:t>7</a:t>
            </a:r>
          </a:p>
          <a:p>
            <a:pPr lvl="1" algn="ctr"/>
            <a:r>
              <a:rPr lang="tr-TR" b="1" dirty="0" smtClean="0"/>
              <a:t>Full </a:t>
            </a:r>
            <a:r>
              <a:rPr lang="tr-TR" b="1" dirty="0" err="1" smtClean="0"/>
              <a:t>paper</a:t>
            </a:r>
            <a:r>
              <a:rPr lang="tr-TR" b="1" dirty="0" smtClean="0"/>
              <a:t> </a:t>
            </a:r>
            <a:r>
              <a:rPr lang="tr-TR" b="1" dirty="0" err="1" smtClean="0"/>
              <a:t>acceptance</a:t>
            </a:r>
            <a:r>
              <a:rPr lang="tr-TR" b="1" dirty="0" smtClean="0"/>
              <a:t> </a:t>
            </a:r>
            <a:r>
              <a:rPr lang="tr-TR" b="1" dirty="0" err="1" smtClean="0"/>
              <a:t>ratio</a:t>
            </a:r>
            <a:r>
              <a:rPr lang="tr-TR" b="1" dirty="0" smtClean="0"/>
              <a:t>: &lt; 36 %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8783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627785" y="3279126"/>
            <a:ext cx="5678016" cy="857250"/>
          </a:xfrm>
        </p:spPr>
        <p:txBody>
          <a:bodyPr/>
          <a:lstStyle/>
          <a:p>
            <a:r>
              <a:rPr lang="tr-TR" dirty="0" err="1" smtClean="0"/>
              <a:t>Keynote</a:t>
            </a:r>
            <a:r>
              <a:rPr lang="tr-TR" dirty="0" smtClean="0"/>
              <a:t> </a:t>
            </a:r>
            <a:r>
              <a:rPr lang="tr-TR" dirty="0" err="1" smtClean="0"/>
              <a:t>Speakers</a:t>
            </a:r>
            <a:r>
              <a:rPr lang="tr-TR" dirty="0" smtClean="0"/>
              <a:t>- 2018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Edgar </a:t>
            </a:r>
            <a:r>
              <a:rPr lang="tr-TR" dirty="0" err="1" smtClean="0"/>
              <a:t>Weippl</a:t>
            </a:r>
            <a:r>
              <a:rPr lang="tr-TR" dirty="0" smtClean="0"/>
              <a:t>: </a:t>
            </a:r>
          </a:p>
          <a:p>
            <a:pPr lvl="1"/>
            <a:r>
              <a:rPr lang="en-US" dirty="0"/>
              <a:t>Distributed Ledger Technology, Blockchain &amp; Crypto Currencies – Hype &amp;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en-US" dirty="0" smtClean="0"/>
              <a:t>Opportunity </a:t>
            </a:r>
            <a:r>
              <a:rPr lang="en-US" dirty="0"/>
              <a:t>for Interdisciplinary Research</a:t>
            </a:r>
            <a:r>
              <a:rPr lang="tr-TR" dirty="0" smtClean="0"/>
              <a:t> </a:t>
            </a:r>
          </a:p>
          <a:p>
            <a:r>
              <a:rPr lang="tr-TR" dirty="0" smtClean="0"/>
              <a:t>Dr. </a:t>
            </a:r>
            <a:r>
              <a:rPr lang="tr-TR" dirty="0" err="1" smtClean="0"/>
              <a:t>Surya</a:t>
            </a:r>
            <a:r>
              <a:rPr lang="tr-TR" dirty="0" smtClean="0"/>
              <a:t> Nepal: </a:t>
            </a:r>
          </a:p>
          <a:p>
            <a:pPr lvl="1"/>
            <a:r>
              <a:rPr lang="en-US" dirty="0"/>
              <a:t>Building Trustworthy </a:t>
            </a:r>
            <a:r>
              <a:rPr lang="en-US" dirty="0" err="1"/>
              <a:t>IoT</a:t>
            </a:r>
            <a:r>
              <a:rPr lang="en-US" dirty="0"/>
              <a:t>-Cloud Data </a:t>
            </a:r>
            <a:r>
              <a:rPr lang="en-US" dirty="0" smtClean="0"/>
              <a:t>Lifecycle</a:t>
            </a:r>
            <a:endParaRPr lang="tr-TR" dirty="0" smtClean="0"/>
          </a:p>
          <a:p>
            <a:r>
              <a:rPr lang="tr-TR" dirty="0" smtClean="0"/>
              <a:t>Atilla Elçi:</a:t>
            </a:r>
          </a:p>
          <a:p>
            <a:pPr lvl="1"/>
            <a:r>
              <a:rPr lang="en-US" dirty="0"/>
              <a:t>Unavoidable Rise of Blockchain- Yet, How Far?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658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SIN 2017-</a:t>
            </a:r>
            <a:br>
              <a:rPr lang="tr-TR" dirty="0" smtClean="0">
                <a:solidFill>
                  <a:schemeClr val="tx1"/>
                </a:solidFill>
              </a:rPr>
            </a:br>
            <a:r>
              <a:rPr lang="tr-TR" dirty="0" err="1">
                <a:solidFill>
                  <a:schemeClr val="tx1"/>
                </a:solidFill>
              </a:rPr>
              <a:t>S</a:t>
            </a:r>
            <a:r>
              <a:rPr lang="tr-TR" dirty="0" err="1" smtClean="0">
                <a:solidFill>
                  <a:schemeClr val="tx1"/>
                </a:solidFill>
              </a:rPr>
              <a:t>ubmissions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10</a:t>
            </a:r>
            <a:r>
              <a:rPr lang="en-US" baseline="30000" dirty="0"/>
              <a:t>th</a:t>
            </a:r>
            <a:r>
              <a:rPr lang="en-US" dirty="0"/>
              <a:t> International Conference </a:t>
            </a:r>
            <a:r>
              <a:rPr lang="tr-TR" dirty="0" smtClean="0"/>
              <a:t>o</a:t>
            </a:r>
            <a:r>
              <a:rPr lang="en-US" dirty="0" smtClean="0"/>
              <a:t>n </a:t>
            </a:r>
            <a:r>
              <a:rPr lang="en-US" dirty="0"/>
              <a:t>Security </a:t>
            </a:r>
            <a:r>
              <a:rPr lang="tr-TR" dirty="0" smtClean="0"/>
              <a:t>o</a:t>
            </a:r>
            <a:r>
              <a:rPr lang="en-US" dirty="0" smtClean="0"/>
              <a:t>f </a:t>
            </a:r>
            <a:r>
              <a:rPr lang="en-US" dirty="0"/>
              <a:t>Information </a:t>
            </a:r>
            <a:r>
              <a:rPr lang="tr-TR" dirty="0" smtClean="0"/>
              <a:t>a</a:t>
            </a:r>
            <a:r>
              <a:rPr lang="en-US" dirty="0" err="1" smtClean="0"/>
              <a:t>nd</a:t>
            </a:r>
            <a:r>
              <a:rPr lang="en-US" dirty="0" smtClean="0"/>
              <a:t> </a:t>
            </a:r>
            <a:r>
              <a:rPr lang="en-US" dirty="0"/>
              <a:t>Networks</a:t>
            </a:r>
          </a:p>
          <a:p>
            <a:pPr lvl="1" algn="ctr"/>
            <a:r>
              <a:rPr lang="tr-TR" dirty="0" err="1" smtClean="0"/>
              <a:t>Submission</a:t>
            </a:r>
            <a:r>
              <a:rPr lang="tr-TR" dirty="0"/>
              <a:t> </a:t>
            </a:r>
            <a:r>
              <a:rPr lang="tr-TR" dirty="0" err="1" smtClean="0"/>
              <a:t>Reviewed</a:t>
            </a:r>
            <a:r>
              <a:rPr lang="tr-TR" dirty="0" smtClean="0"/>
              <a:t>: 143 </a:t>
            </a:r>
          </a:p>
          <a:p>
            <a:pPr lvl="1" algn="ctr"/>
            <a:r>
              <a:rPr lang="en-US" dirty="0"/>
              <a:t>Full </a:t>
            </a:r>
            <a:r>
              <a:rPr lang="en-US" dirty="0" smtClean="0"/>
              <a:t>Paper</a:t>
            </a:r>
            <a:r>
              <a:rPr lang="tr-TR" dirty="0" smtClean="0"/>
              <a:t>s:</a:t>
            </a:r>
            <a:r>
              <a:rPr lang="en-US" dirty="0" smtClean="0"/>
              <a:t> 25</a:t>
            </a:r>
            <a:r>
              <a:rPr lang="tr-TR" dirty="0" smtClean="0"/>
              <a:t> </a:t>
            </a:r>
            <a:endParaRPr lang="en-US" dirty="0"/>
          </a:p>
          <a:p>
            <a:pPr lvl="1" algn="ctr"/>
            <a:r>
              <a:rPr lang="en-US" dirty="0"/>
              <a:t>Short </a:t>
            </a:r>
            <a:r>
              <a:rPr lang="en-US" dirty="0" smtClean="0"/>
              <a:t>Papers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r>
              <a:rPr lang="en-US" dirty="0"/>
              <a:t>16</a:t>
            </a:r>
          </a:p>
          <a:p>
            <a:pPr lvl="1" algn="ctr"/>
            <a:r>
              <a:rPr lang="en-US" dirty="0"/>
              <a:t>Extended </a:t>
            </a:r>
            <a:r>
              <a:rPr lang="en-US" dirty="0" smtClean="0"/>
              <a:t>Abstract</a:t>
            </a:r>
            <a:r>
              <a:rPr lang="tr-TR" dirty="0" smtClean="0"/>
              <a:t>:</a:t>
            </a:r>
            <a:r>
              <a:rPr lang="en-US" dirty="0" smtClean="0"/>
              <a:t> 12</a:t>
            </a:r>
            <a:endParaRPr lang="tr-TR" dirty="0" smtClean="0"/>
          </a:p>
          <a:p>
            <a:pPr lvl="1" algn="ctr"/>
            <a:r>
              <a:rPr lang="tr-TR" b="1" dirty="0" smtClean="0"/>
              <a:t>Full </a:t>
            </a:r>
            <a:r>
              <a:rPr lang="tr-TR" b="1" dirty="0" err="1" smtClean="0"/>
              <a:t>paper</a:t>
            </a:r>
            <a:r>
              <a:rPr lang="tr-TR" b="1" dirty="0" smtClean="0"/>
              <a:t> </a:t>
            </a:r>
            <a:r>
              <a:rPr lang="tr-TR" b="1" dirty="0" err="1" smtClean="0"/>
              <a:t>acceptance</a:t>
            </a:r>
            <a:r>
              <a:rPr lang="tr-TR" b="1" dirty="0" smtClean="0"/>
              <a:t> </a:t>
            </a:r>
            <a:r>
              <a:rPr lang="tr-TR" b="1" dirty="0" err="1" smtClean="0"/>
              <a:t>ratio</a:t>
            </a:r>
            <a:r>
              <a:rPr lang="tr-TR" b="1" dirty="0" smtClean="0"/>
              <a:t>: &lt; 18 %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73282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627785" y="3279126"/>
            <a:ext cx="5678016" cy="857250"/>
          </a:xfrm>
        </p:spPr>
        <p:txBody>
          <a:bodyPr/>
          <a:lstStyle/>
          <a:p>
            <a:r>
              <a:rPr lang="tr-TR" dirty="0" err="1" smtClean="0"/>
              <a:t>Keynote</a:t>
            </a:r>
            <a:r>
              <a:rPr lang="tr-TR" dirty="0" smtClean="0"/>
              <a:t> </a:t>
            </a:r>
            <a:r>
              <a:rPr lang="tr-TR" dirty="0" err="1" smtClean="0"/>
              <a:t>Speakers</a:t>
            </a:r>
            <a:r>
              <a:rPr lang="tr-TR" dirty="0" smtClean="0"/>
              <a:t>- 2017</a:t>
            </a:r>
            <a:r>
              <a:rPr lang="tr-TR" dirty="0"/>
              <a:t> </a:t>
            </a:r>
            <a:r>
              <a:rPr lang="tr-TR" sz="1800" dirty="0" smtClean="0"/>
              <a:t>1/2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Dr. KD </a:t>
            </a:r>
            <a:r>
              <a:rPr lang="tr-TR" dirty="0" err="1" smtClean="0"/>
              <a:t>Nayak</a:t>
            </a:r>
            <a:r>
              <a:rPr lang="tr-TR" dirty="0" smtClean="0"/>
              <a:t>: </a:t>
            </a:r>
          </a:p>
          <a:p>
            <a:pPr lvl="1"/>
            <a:r>
              <a:rPr lang="en-US" dirty="0" smtClean="0"/>
              <a:t>India's </a:t>
            </a:r>
            <a:r>
              <a:rPr lang="en-US" dirty="0"/>
              <a:t>Cyber Security Challenges and </a:t>
            </a:r>
            <a:r>
              <a:rPr lang="tr-TR" dirty="0" smtClean="0"/>
              <a:t>O</a:t>
            </a:r>
            <a:r>
              <a:rPr lang="en-US" dirty="0" err="1" smtClean="0"/>
              <a:t>pportunities</a:t>
            </a:r>
            <a:r>
              <a:rPr lang="tr-TR" dirty="0" smtClean="0"/>
              <a:t> </a:t>
            </a:r>
          </a:p>
          <a:p>
            <a:r>
              <a:rPr lang="tr-TR" dirty="0" smtClean="0"/>
              <a:t>Prof</a:t>
            </a:r>
            <a:r>
              <a:rPr lang="tr-TR" dirty="0"/>
              <a:t>. </a:t>
            </a:r>
            <a:r>
              <a:rPr lang="tr-TR" dirty="0" err="1"/>
              <a:t>Bimal</a:t>
            </a:r>
            <a:r>
              <a:rPr lang="tr-TR" dirty="0"/>
              <a:t> Kumar </a:t>
            </a:r>
            <a:r>
              <a:rPr lang="tr-TR" dirty="0" err="1" smtClean="0"/>
              <a:t>Roy</a:t>
            </a:r>
            <a:r>
              <a:rPr lang="tr-TR" dirty="0" smtClean="0"/>
              <a:t>: </a:t>
            </a:r>
          </a:p>
          <a:p>
            <a:pPr lvl="1"/>
            <a:r>
              <a:rPr lang="tr-TR" dirty="0" err="1" smtClean="0"/>
              <a:t>Selected</a:t>
            </a:r>
            <a:r>
              <a:rPr lang="tr-TR" dirty="0" smtClean="0"/>
              <a:t> </a:t>
            </a:r>
            <a:r>
              <a:rPr lang="tr-TR" dirty="0" err="1"/>
              <a:t>Sharing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Matroids</a:t>
            </a:r>
            <a:endParaRPr lang="tr-TR" dirty="0" smtClean="0"/>
          </a:p>
          <a:p>
            <a:r>
              <a:rPr lang="tr-TR" dirty="0" smtClean="0"/>
              <a:t>Prof</a:t>
            </a:r>
            <a:r>
              <a:rPr lang="tr-TR" dirty="0"/>
              <a:t>. </a:t>
            </a:r>
            <a:r>
              <a:rPr lang="tr-TR" dirty="0" err="1"/>
              <a:t>Suraj</a:t>
            </a:r>
            <a:r>
              <a:rPr lang="tr-TR" dirty="0"/>
              <a:t> C. </a:t>
            </a:r>
            <a:r>
              <a:rPr lang="tr-TR" dirty="0" err="1" smtClean="0"/>
              <a:t>Kothari</a:t>
            </a:r>
            <a:r>
              <a:rPr lang="tr-TR" dirty="0" smtClean="0"/>
              <a:t>: </a:t>
            </a:r>
          </a:p>
          <a:p>
            <a:pPr lvl="1"/>
            <a:r>
              <a:rPr lang="en-US" dirty="0" smtClean="0"/>
              <a:t>Software </a:t>
            </a:r>
            <a:r>
              <a:rPr lang="en-US" dirty="0"/>
              <a:t>Security Headaches: Analgesic or Hospital?</a:t>
            </a:r>
            <a:endParaRPr lang="tr-TR" dirty="0"/>
          </a:p>
          <a:p>
            <a:r>
              <a:rPr lang="tr-TR" dirty="0" smtClean="0"/>
              <a:t>Dr</a:t>
            </a:r>
            <a:r>
              <a:rPr lang="tr-TR" dirty="0"/>
              <a:t>. </a:t>
            </a:r>
            <a:r>
              <a:rPr lang="tr-TR" dirty="0" err="1"/>
              <a:t>Akka</a:t>
            </a:r>
            <a:r>
              <a:rPr lang="tr-TR" dirty="0"/>
              <a:t> </a:t>
            </a:r>
            <a:r>
              <a:rPr lang="tr-TR" dirty="0" err="1" smtClean="0"/>
              <a:t>Zemmari</a:t>
            </a:r>
            <a:r>
              <a:rPr lang="tr-TR" dirty="0" smtClean="0"/>
              <a:t>: </a:t>
            </a:r>
          </a:p>
          <a:p>
            <a:pPr lvl="1"/>
            <a:r>
              <a:rPr lang="en-US" dirty="0" smtClean="0"/>
              <a:t>Android </a:t>
            </a:r>
            <a:r>
              <a:rPr lang="en-US" dirty="0"/>
              <a:t>Malware: Will machine learning be help in hand</a:t>
            </a:r>
            <a:r>
              <a:rPr lang="en-US" dirty="0" smtClean="0"/>
              <a:t>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261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ava Akımı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2827</TotalTime>
  <Words>869</Words>
  <Application>Microsoft Office PowerPoint</Application>
  <PresentationFormat>Ekran Gösterisi (16:9)</PresentationFormat>
  <Paragraphs>187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Hava Akımı</vt:lpstr>
      <vt:lpstr>SIN Conferences- Then and Now</vt:lpstr>
      <vt:lpstr>SIN Conferences- past</vt:lpstr>
      <vt:lpstr>Procs at ACM Digital Library</vt:lpstr>
      <vt:lpstr>SIN 2019- Submissions</vt:lpstr>
      <vt:lpstr>Keynote Speakers- 2019</vt:lpstr>
      <vt:lpstr>SIN 2018- Submissions</vt:lpstr>
      <vt:lpstr>Keynote Speakers- 2018</vt:lpstr>
      <vt:lpstr>SIN 2017- Submissions</vt:lpstr>
      <vt:lpstr>Keynote Speakers- 2017 1/2</vt:lpstr>
      <vt:lpstr>Keynote Speakers- SIN 2017 2/2</vt:lpstr>
      <vt:lpstr>Keynote Speakers- SIN 2016</vt:lpstr>
      <vt:lpstr>Keynote Speakers- SIN 2015</vt:lpstr>
      <vt:lpstr>Keynote Speakers- SIN 2014</vt:lpstr>
      <vt:lpstr>Keynote Speakers- SIN 2013</vt:lpstr>
      <vt:lpstr>Keynote Speakers- SIN 2012 1/2</vt:lpstr>
      <vt:lpstr>Keynote Speakers- SIN 2012 2/2</vt:lpstr>
      <vt:lpstr>Keynote Speakers- SIN 2011</vt:lpstr>
      <vt:lpstr>Keynote Speakers- SIN 2010</vt:lpstr>
      <vt:lpstr>Keynote Speakers- SIN 2009</vt:lpstr>
      <vt:lpstr>Keynote Speakers- SIN 2007</vt:lpstr>
      <vt:lpstr>Thank you for listening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Conferences Then and Now</dc:title>
  <dc:creator>Atilla</dc:creator>
  <cp:lastModifiedBy>Atilla</cp:lastModifiedBy>
  <cp:revision>35</cp:revision>
  <dcterms:created xsi:type="dcterms:W3CDTF">2017-10-11T06:11:10Z</dcterms:created>
  <dcterms:modified xsi:type="dcterms:W3CDTF">2019-09-13T14:44:00Z</dcterms:modified>
</cp:coreProperties>
</file>