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64" r:id="rId4"/>
    <p:sldId id="265" r:id="rId5"/>
    <p:sldId id="260" r:id="rId6"/>
    <p:sldId id="263" r:id="rId7"/>
    <p:sldId id="271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84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45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78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87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4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52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9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0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EB6ADA-1FBA-4BED-83BF-9F27943057A8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CAEAEE-1AB4-4D04-BD8D-0AD75F1DCA6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81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805" y="2078811"/>
            <a:ext cx="10512389" cy="147002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the mathematic model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disymmetric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bigram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cryptosystem based on a parametric solution family of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multi-degree system of Diophantine equations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5BC9AE2-7A8A-47F9-903E-CA47D39B2F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82959"/>
              </p:ext>
            </p:extLst>
          </p:nvPr>
        </p:nvGraphicFramePr>
        <p:xfrm>
          <a:off x="3228964" y="4460598"/>
          <a:ext cx="5616624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712186384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3811025968"/>
                    </a:ext>
                  </a:extLst>
                </a:gridCol>
              </a:tblGrid>
              <a:tr h="15849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Valeriy O. Osipyan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Kuban State University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Russian Federation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v.osippyan@gmail.com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Kirill </a:t>
                      </a:r>
                      <a:r>
                        <a:rPr lang="en-US" sz="2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I. Litvinov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Kuban State University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Russian Federation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lyrik-1994@yandex.ru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5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0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0694" y="813731"/>
            <a:ext cx="5078564" cy="590275"/>
          </a:xfrm>
        </p:spPr>
        <p:txBody>
          <a:bodyPr>
            <a:normAutofit/>
          </a:bodyPr>
          <a:lstStyle/>
          <a:p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Diophantine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738231" y="2333277"/>
            <a:ext cx="9338895" cy="766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paper we will consider the next type of Diophantine Equaltion system: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079776" y="1757533"/>
                <a:ext cx="360040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8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9776" y="1757533"/>
                <a:ext cx="360040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847528" y="2847267"/>
                <a:ext cx="8064896" cy="1271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/>
                                </a:rPr>
                                <m:t>+…+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…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  <m:r>
                                <a:rPr lang="en-US" sz="2400" i="1">
                                  <a:latin typeface="Cambria Math"/>
                                </a:rPr>
                                <m:t>+…+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  <m:r>
                                <a:rPr lang="en-US" sz="2400" i="1">
                                  <a:latin typeface="Cambria Math"/>
                                </a:rPr>
                                <m:t>=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  <m:r>
                                <a:rPr lang="en-US" sz="2400" i="1">
                                  <a:latin typeface="Cambria Math"/>
                                </a:rPr>
                                <m:t>+…+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bSup>
                            </m:e>
                          </m:eqArr>
                          <m:r>
                            <a:rPr lang="en-US" sz="2400" i="1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/>
                            </a:rPr>
                            <m:t>&lt;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2847267"/>
                <a:ext cx="8064896" cy="1271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99167" y="4527860"/>
                <a:ext cx="6593665" cy="5875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limUpp>
                      <m:limUppPr>
                        <m:ctrlPr>
                          <a:rPr lang="ru-RU" sz="2800" i="1"/>
                        </m:ctrlPr>
                      </m:limUppPr>
                      <m:e>
                        <m:r>
                          <a:rPr lang="en-US" sz="2800" i="1"/>
                          <m:t>=</m:t>
                        </m:r>
                      </m:e>
                      <m:lim>
                        <m:r>
                          <a:rPr lang="en-US" sz="2800" i="1"/>
                          <m:t>𝑛</m:t>
                        </m:r>
                      </m:lim>
                    </m:limUp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;  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800" i="1"/>
                        </m:ctrlPr>
                      </m:limUppPr>
                      <m:e>
                        <m:r>
                          <a:rPr lang="en-US" sz="2800" i="1"/>
                          <m:t>=</m:t>
                        </m:r>
                      </m:e>
                      <m:lim>
                        <m:r>
                          <a:rPr lang="en-US" sz="2800" i="1"/>
                          <m:t>𝑛</m:t>
                        </m:r>
                      </m:lim>
                    </m:limUp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800" i="1" dirty="0"/>
                  <a:t>.</a:t>
                </a:r>
                <a:endParaRPr lang="ru-RU" sz="2800" i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167" y="4527860"/>
                <a:ext cx="6593665" cy="587533"/>
              </a:xfrm>
              <a:prstGeom prst="rect">
                <a:avLst/>
              </a:prstGeom>
              <a:blipFill>
                <a:blip r:embed="rId4"/>
                <a:stretch>
                  <a:fillRect b="-302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2976801" y="5545756"/>
                <a:ext cx="6536469" cy="5936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limUpp>
                      <m:limUp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li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lim>
                    </m:limUpp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800" b="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;  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  <m:li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lim>
                    </m:limUp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800" dirty="0"/>
                  <a:t>.</a:t>
                </a:r>
                <a:endParaRPr lang="ru-RU" sz="28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6801" y="5545756"/>
                <a:ext cx="6536469" cy="593689"/>
              </a:xfrm>
              <a:prstGeom prst="rect">
                <a:avLst/>
              </a:prstGeom>
              <a:blipFill>
                <a:blip r:embed="rId5"/>
                <a:stretch>
                  <a:fillRect b="-29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бъект 2"/>
          <p:cNvSpPr txBox="1">
            <a:spLocks/>
          </p:cNvSpPr>
          <p:nvPr/>
        </p:nvSpPr>
        <p:spPr>
          <a:xfrm>
            <a:off x="738231" y="4118705"/>
            <a:ext cx="3947914" cy="501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in short notation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738231" y="5167917"/>
            <a:ext cx="9194155" cy="501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of the equation system  can be written in the form </a:t>
            </a:r>
          </a:p>
        </p:txBody>
      </p:sp>
    </p:spTree>
    <p:extLst>
      <p:ext uri="{BB962C8B-B14F-4D97-AF65-F5344CB8AC3E}">
        <p14:creationId xmlns:p14="http://schemas.microsoft.com/office/powerpoint/2010/main" val="1914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4" grpId="0"/>
      <p:bldP spid="5" grpId="0"/>
      <p:bldP spid="7" grpId="0"/>
      <p:bldP spid="8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27048-8049-4C80-8A14-86FD15B74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863" y="637648"/>
            <a:ext cx="6116273" cy="712561"/>
          </a:xfrm>
        </p:spPr>
        <p:txBody>
          <a:bodyPr/>
          <a:lstStyle/>
          <a:p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MSDE Solutions Properties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54A738F-04D9-4E3E-B0E4-7D463D2C34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36521"/>
                <a:ext cx="10515600" cy="377127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Now we proceed to consider a more general MSDE that allow establishing the equivalence of numeric sets or sets of ordered parameters. 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Due to the exceptional importance of these statements, we give them below regarding MSDE with given allowable m and n values.</a:t>
                </a: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endParaRPr lang="en-US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,−</m:t>
                    </m:r>
                    <m:sSup>
                      <m:sSupPr>
                        <m:ctrlP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bSup>
                      <m:sSubSupPr>
                        <m:ctrlP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or in particular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,−</m:t>
                    </m:r>
                    <m:sSup>
                      <m:sSupPr>
                        <m:ctrlP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b>
                      <m:sSubPr>
                        <m:ctrlPr>
                          <a:rPr lang="en-US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limUpp>
                          <m:limUpp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lim>
                        </m:limUpp>
                      </m:sup>
                    </m:sSu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limUpp>
                          <m:limUpp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limUppPr>
                          <m:e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</m:e>
                          <m:lim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lim>
                        </m:limUpp>
                      </m:sup>
                    </m:sSu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54A738F-04D9-4E3E-B0E4-7D463D2C34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36521"/>
                <a:ext cx="10515600" cy="3771270"/>
              </a:xfrm>
              <a:blipFill>
                <a:blip r:embed="rId2"/>
                <a:stretch>
                  <a:fillRect l="-1797" t="-646" r="-1739" b="-19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16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4D3FF-69C0-4FFA-8966-A556EF380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944"/>
            <a:ext cx="10515600" cy="1069392"/>
          </a:xfrm>
        </p:spPr>
        <p:txBody>
          <a:bodyPr/>
          <a:lstStyle/>
          <a:p>
            <a:pPr algn="ctr"/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PARAMETERIZATION METHOD FOR MULTI-DEGREE SYSTEMS 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49D77FB-8E83-45A2-96A0-BFD4D4F445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95952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Let us demonstrate the parameterization method for MSDE of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dimension and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49D77FB-8E83-45A2-96A0-BFD4D4F445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959520"/>
              </a:xfrm>
              <a:blipFill>
                <a:blip r:embed="rId2"/>
                <a:stretch>
                  <a:fillRect l="-1797" t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9E021A-301D-4082-9215-7E61B12B7874}"/>
                  </a:ext>
                </a:extLst>
              </p:cNvPr>
              <p:cNvSpPr txBox="1"/>
              <p:nvPr/>
            </p:nvSpPr>
            <p:spPr>
              <a:xfrm>
                <a:off x="722542" y="2901185"/>
                <a:ext cx="10746916" cy="1435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family of two-parameter solutions of MSDE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=1,2,4,6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can be found as:</a:t>
                </a: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−5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+5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−7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=8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9E021A-301D-4082-9215-7E61B12B7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42" y="2901185"/>
                <a:ext cx="10746916" cy="1435971"/>
              </a:xfrm>
              <a:prstGeom prst="rect">
                <a:avLst/>
              </a:prstGeom>
              <a:blipFill>
                <a:blip r:embed="rId3"/>
                <a:stretch>
                  <a:fillRect l="-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3311FE-C353-48FF-835E-487A625E55CE}"/>
                  </a:ext>
                </a:extLst>
              </p:cNvPr>
              <p:cNvSpPr txBox="1"/>
              <p:nvPr/>
            </p:nvSpPr>
            <p:spPr>
              <a:xfrm>
                <a:off x="722542" y="4337156"/>
                <a:ext cx="9479559" cy="17129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family of three-parameter solution of MSDE: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limUpp>
                      <m:limUppPr>
                        <m:ctrlP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limUpp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  <m:lim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n</m:t>
                        </m:r>
                      </m:lim>
                    </m:limUpp>
                    <m:sSup>
                      <m:sSup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e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=2,4,6</m:t>
                    </m:r>
                  </m:oMath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+7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53311FE-C353-48FF-835E-487A625E5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42" y="4337156"/>
                <a:ext cx="9479559" cy="1712969"/>
              </a:xfrm>
              <a:prstGeom prst="rect">
                <a:avLst/>
              </a:prstGeom>
              <a:blipFill>
                <a:blip r:embed="rId4"/>
                <a:stretch>
                  <a:fillRect l="-1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1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93808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 of cryptosystem on the basis of  Diophantine equation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93004" y="2589848"/>
                <a:ext cx="3703834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limUpp>
                        <m:limUp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li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lim>
                      </m:limUpp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,…,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004" y="2589848"/>
                <a:ext cx="3703834" cy="5597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35161" y="3569734"/>
                <a:ext cx="241386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61" y="3569734"/>
                <a:ext cx="2413866" cy="461665"/>
              </a:xfrm>
              <a:prstGeom prst="rect">
                <a:avLst/>
              </a:prstGeom>
              <a:blipFill>
                <a:blip r:embed="rId3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91184" y="3594261"/>
                <a:ext cx="2974148" cy="49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+1..2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/>
                  <a:t>,</a:t>
                </a: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184" y="3594261"/>
                <a:ext cx="2974148" cy="491417"/>
              </a:xfrm>
              <a:prstGeom prst="rect">
                <a:avLst/>
              </a:prstGeom>
              <a:blipFill>
                <a:blip r:embed="rId4"/>
                <a:stretch>
                  <a:fillRect l="-410" t="-8750" r="-1025" b="-23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бъект 2"/>
          <p:cNvSpPr txBox="1">
            <a:spLocks/>
          </p:cNvSpPr>
          <p:nvPr/>
        </p:nvSpPr>
        <p:spPr>
          <a:xfrm>
            <a:off x="893004" y="1817007"/>
            <a:ext cx="8108472" cy="10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cryptosystem is based on the Diophantine equation system of the form: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893004" y="3178779"/>
            <a:ext cx="8108472" cy="1047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the system has the following parametric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5BAB39E-2A9A-4589-8751-3CA77F32FB26}"/>
                  </a:ext>
                </a:extLst>
              </p:cNvPr>
              <p:cNvSpPr txBox="1"/>
              <p:nvPr/>
            </p:nvSpPr>
            <p:spPr>
              <a:xfrm>
                <a:off x="1035161" y="3980782"/>
                <a:ext cx="3685624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limUpp>
                        <m:limUp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lim>
                      </m:limUp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5BAB39E-2A9A-4589-8751-3CA77F32F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61" y="3980782"/>
                <a:ext cx="3685624" cy="5597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FEB1D1-1BDE-41CA-B71D-CEFD614EA2DC}"/>
                  </a:ext>
                </a:extLst>
              </p:cNvPr>
              <p:cNvSpPr txBox="1"/>
              <p:nvPr/>
            </p:nvSpPr>
            <p:spPr>
              <a:xfrm>
                <a:off x="4663077" y="3975469"/>
                <a:ext cx="4800610" cy="559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,−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limUpp>
                        <m:limUp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lim>
                      </m:limUpp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3FEB1D1-1BDE-41CA-B71D-CEFD614EA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077" y="3975469"/>
                <a:ext cx="4800610" cy="5597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6D67E4-A473-4B85-8561-EA58BE0A2EC5}"/>
                  </a:ext>
                </a:extLst>
              </p:cNvPr>
              <p:cNvSpPr txBox="1"/>
              <p:nvPr/>
            </p:nvSpPr>
            <p:spPr>
              <a:xfrm>
                <a:off x="537973" y="4637240"/>
                <a:ext cx="7616031" cy="485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+…+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−…−</m:t>
                      </m:r>
                      <m:sSubSup>
                        <m:sSubSup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A6D67E4-A473-4B85-8561-EA58BE0A2E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73" y="4637240"/>
                <a:ext cx="7616031" cy="4859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CBBDB9-C86D-4025-B257-370BD6216836}"/>
                  </a:ext>
                </a:extLst>
              </p:cNvPr>
              <p:cNvSpPr txBox="1"/>
              <p:nvPr/>
            </p:nvSpPr>
            <p:spPr>
              <a:xfrm>
                <a:off x="1035161" y="5142448"/>
                <a:ext cx="7616031" cy="4859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of equation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CCBBDB9-C86D-4025-B257-370BD6216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161" y="5142448"/>
                <a:ext cx="7616031" cy="485902"/>
              </a:xfrm>
              <a:prstGeom prst="rect">
                <a:avLst/>
              </a:prstGeom>
              <a:blipFill>
                <a:blip r:embed="rId8"/>
                <a:stretch>
                  <a:fillRect t="-6329" b="-278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0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5" grpId="0"/>
      <p:bldP spid="16" grpId="0"/>
      <p:bldP spid="13" grpId="0"/>
      <p:bldP spid="14" grpId="0"/>
      <p:bldP spid="21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26" y="1778458"/>
            <a:ext cx="4741941" cy="219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221" y="577212"/>
            <a:ext cx="9989558" cy="990600"/>
          </a:xfrm>
        </p:spPr>
        <p:txBody>
          <a:bodyPr>
            <a:noAutofit/>
          </a:bodyPr>
          <a:lstStyle/>
          <a:p>
            <a:pPr algn="ctr"/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 OF ALPHABETIC DBC BASED ON </a:t>
            </a:r>
            <a:r>
              <a:rPr lang="ru-RU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-PARAMETER SOLUTION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55653" y="5166025"/>
                <a:ext cx="9136347" cy="485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𝐶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−…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653" y="5166025"/>
                <a:ext cx="9136347" cy="4859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289037" y="3648449"/>
                <a:ext cx="9290957" cy="14382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is a numeric equivalent of message (or message’s block)</a:t>
                </a:r>
              </a:p>
              <a:p>
                <a:pPr marL="0" indent="0">
                  <a:lnSpc>
                    <a:spcPct val="16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=27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numeric equivalents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is a secret key</a:t>
                </a:r>
              </a:p>
            </p:txBody>
          </p:sp>
        </mc:Choice>
        <mc:Fallback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037" y="3648449"/>
                <a:ext cx="9290957" cy="1438210"/>
              </a:xfrm>
              <a:prstGeom prst="rect">
                <a:avLst/>
              </a:prstGeom>
              <a:blipFill>
                <a:blip r:embed="rId4"/>
                <a:stretch>
                  <a:fillRect l="-984" t="-3390" b="-76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/>
          <p:cNvSpPr txBox="1">
            <a:spLocks/>
          </p:cNvSpPr>
          <p:nvPr/>
        </p:nvSpPr>
        <p:spPr>
          <a:xfrm>
            <a:off x="193633" y="5160509"/>
            <a:ext cx="3037677" cy="49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Encryption algorithm: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93633" y="5651927"/>
            <a:ext cx="3004457" cy="41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Decryption algorithm: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64F016-7A6D-427B-9D17-B0ADD8222DDF}"/>
                  </a:ext>
                </a:extLst>
              </p:cNvPr>
              <p:cNvSpPr txBox="1"/>
              <p:nvPr/>
            </p:nvSpPr>
            <p:spPr>
              <a:xfrm>
                <a:off x="193633" y="2429165"/>
                <a:ext cx="37984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64F016-7A6D-427B-9D17-B0ADD8222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33" y="2429165"/>
                <a:ext cx="3798476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EECD72-ADB2-4318-B2CA-D27B1E708534}"/>
                  </a:ext>
                </a:extLst>
              </p:cNvPr>
              <p:cNvSpPr txBox="1"/>
              <p:nvPr/>
            </p:nvSpPr>
            <p:spPr>
              <a:xfrm>
                <a:off x="263043" y="2946386"/>
                <a:ext cx="4358629" cy="49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+1..2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/>
                  <a:t>,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EECD72-ADB2-4318-B2CA-D27B1E708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43" y="2946386"/>
                <a:ext cx="4358629" cy="491417"/>
              </a:xfrm>
              <a:prstGeom prst="rect">
                <a:avLst/>
              </a:prstGeom>
              <a:blipFill>
                <a:blip r:embed="rId6"/>
                <a:stretch>
                  <a:fillRect l="-280" t="-8642" r="-420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бъект 2">
            <a:extLst>
              <a:ext uri="{FF2B5EF4-FFF2-40B4-BE49-F238E27FC236}">
                <a16:creationId xmlns:a16="http://schemas.microsoft.com/office/drawing/2014/main" id="{54F9D4BC-1130-4446-B9AB-A0411DF6B835}"/>
              </a:ext>
            </a:extLst>
          </p:cNvPr>
          <p:cNvSpPr txBox="1">
            <a:spLocks/>
          </p:cNvSpPr>
          <p:nvPr/>
        </p:nvSpPr>
        <p:spPr>
          <a:xfrm>
            <a:off x="263043" y="1882965"/>
            <a:ext cx="8108472" cy="49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the system has the following parametric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E3D409-A6B9-4372-956B-354FE16434DA}"/>
                  </a:ext>
                </a:extLst>
              </p:cNvPr>
              <p:cNvSpPr txBox="1"/>
              <p:nvPr/>
            </p:nvSpPr>
            <p:spPr>
              <a:xfrm>
                <a:off x="3267500" y="5651927"/>
                <a:ext cx="4414990" cy="485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solution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equation</m:t>
                      </m:r>
                      <m:r>
                        <m:rPr>
                          <m:nor/>
                        </m:rP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E3D409-A6B9-4372-956B-354FE1643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500" y="5651927"/>
                <a:ext cx="4414990" cy="4859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40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10" y="1791834"/>
            <a:ext cx="4741941" cy="219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73885" y="5166025"/>
                <a:ext cx="8868775" cy="485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𝐶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+…+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i="1">
                          <a:latin typeface="Cambria Math" panose="02040503050406030204" pitchFamily="18" charset="0"/>
                        </a:rPr>
                        <m:t>−…</m:t>
                      </m:r>
                      <m:sSubSup>
                        <m:sSub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</m:oMath>
                  </m:oMathPara>
                </a14:m>
                <a:endParaRPr lang="ru-RU" sz="2400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885" y="5166025"/>
                <a:ext cx="8868775" cy="4859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263043" y="3805814"/>
                <a:ext cx="9290957" cy="12842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numeric equivalents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</m:sSub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is a secret key</a:t>
                </a:r>
              </a:p>
            </p:txBody>
          </p:sp>
        </mc:Choice>
        <mc:Fallback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43" y="3805814"/>
                <a:ext cx="9290957" cy="1284278"/>
              </a:xfrm>
              <a:prstGeom prst="rect">
                <a:avLst/>
              </a:prstGeom>
              <a:blipFill>
                <a:blip r:embed="rId4"/>
                <a:stretch>
                  <a:fillRect l="-984" t="-3791" b="-3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Объект 2"/>
          <p:cNvSpPr txBox="1">
            <a:spLocks/>
          </p:cNvSpPr>
          <p:nvPr/>
        </p:nvSpPr>
        <p:spPr>
          <a:xfrm>
            <a:off x="123899" y="5160509"/>
            <a:ext cx="3037677" cy="49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Encryption algorithm: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40508" y="5651927"/>
            <a:ext cx="3004457" cy="4154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Decryption algorithm: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64F016-7A6D-427B-9D17-B0ADD8222DDF}"/>
                  </a:ext>
                </a:extLst>
              </p:cNvPr>
              <p:cNvSpPr txBox="1"/>
              <p:nvPr/>
            </p:nvSpPr>
            <p:spPr>
              <a:xfrm>
                <a:off x="193633" y="2429165"/>
                <a:ext cx="40390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=1..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764F016-7A6D-427B-9D17-B0ADD8222D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33" y="2429165"/>
                <a:ext cx="4039054" cy="461665"/>
              </a:xfrm>
              <a:prstGeom prst="rect">
                <a:avLst/>
              </a:prstGeom>
              <a:blipFill>
                <a:blip r:embed="rId5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EECD72-ADB2-4318-B2CA-D27B1E708534}"/>
                  </a:ext>
                </a:extLst>
              </p:cNvPr>
              <p:cNvSpPr txBox="1"/>
              <p:nvPr/>
            </p:nvSpPr>
            <p:spPr>
              <a:xfrm>
                <a:off x="263043" y="2946386"/>
                <a:ext cx="4586384" cy="4914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+1..2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400" dirty="0"/>
                  <a:t>,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EECD72-ADB2-4318-B2CA-D27B1E708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43" y="2946386"/>
                <a:ext cx="4586384" cy="491417"/>
              </a:xfrm>
              <a:prstGeom prst="rect">
                <a:avLst/>
              </a:prstGeom>
              <a:blipFill>
                <a:blip r:embed="rId6"/>
                <a:stretch>
                  <a:fillRect l="-266" t="-8642" r="-1062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Объект 2">
            <a:extLst>
              <a:ext uri="{FF2B5EF4-FFF2-40B4-BE49-F238E27FC236}">
                <a16:creationId xmlns:a16="http://schemas.microsoft.com/office/drawing/2014/main" id="{54F9D4BC-1130-4446-B9AB-A0411DF6B835}"/>
              </a:ext>
            </a:extLst>
          </p:cNvPr>
          <p:cNvSpPr txBox="1">
            <a:spLocks/>
          </p:cNvSpPr>
          <p:nvPr/>
        </p:nvSpPr>
        <p:spPr>
          <a:xfrm>
            <a:off x="263043" y="1882965"/>
            <a:ext cx="8108472" cy="491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the system has the following parametric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E3D409-A6B9-4372-956B-354FE16434DA}"/>
                  </a:ext>
                </a:extLst>
              </p:cNvPr>
              <p:cNvSpPr txBox="1"/>
              <p:nvPr/>
            </p:nvSpPr>
            <p:spPr>
              <a:xfrm>
                <a:off x="2973885" y="5651927"/>
                <a:ext cx="4414990" cy="4859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solution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f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equation</m:t>
                      </m:r>
                      <m:r>
                        <m:rPr>
                          <m:nor/>
                        </m:rP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sSubSup>
                        <m:sSub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b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EE3D409-A6B9-4372-956B-354FE1643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3885" y="5651927"/>
                <a:ext cx="4414990" cy="4859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26898A26-12CF-44D3-BC81-00C9FA23EB65}"/>
              </a:ext>
            </a:extLst>
          </p:cNvPr>
          <p:cNvSpPr txBox="1">
            <a:spLocks/>
          </p:cNvSpPr>
          <p:nvPr/>
        </p:nvSpPr>
        <p:spPr>
          <a:xfrm>
            <a:off x="1101221" y="597575"/>
            <a:ext cx="9989558" cy="990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MATHEMATICAL MODEL OF ALPHABETIC DBC BASED ON </a:t>
            </a:r>
            <a:r>
              <a:rPr lang="ru-RU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-PARAMETER SOLUTION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7087" y="1015068"/>
            <a:ext cx="2937825" cy="579679"/>
          </a:xfrm>
        </p:spPr>
        <p:txBody>
          <a:bodyPr/>
          <a:lstStyle/>
          <a:p>
            <a:r>
              <a:rPr lang="en-US" sz="32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ru-RU" sz="3200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059" y="1889351"/>
            <a:ext cx="11669086" cy="496864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work progressed, the following results were obtained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developed a mathematical model of DBC containing Diophantine difficulties in solving MSDE of given dimension and order. As noted above, to determine the numeric equivalents of elementary messages, a legal user solves a simple equation of given degree, but an illegal user solves a multivariable MSDE of given dimension and order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new approach to the development of DBC based on the parametric solution of MSDE is proposed that generalizes the principle of building the public key cryptosystems: for direct and inverse transformations of the processed information, the parametric solution of MSDE is preliminarily divided into two parts: one part is used according to the given algorithm for direct transformation of the plain text, and the other part - for reverse transformation of the closed text using blocks of given length, for example, bigrams.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51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1991544" y="26369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93902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915</Words>
  <Application>Microsoft Office PowerPoint</Application>
  <PresentationFormat>Широкоэкранный</PresentationFormat>
  <Paragraphs>70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Ретро</vt:lpstr>
      <vt:lpstr>Development of the mathematic model of disymmetric bigram cryptosystem based on a parametric solution family of multi-degree system of Diophantine equations</vt:lpstr>
      <vt:lpstr>Diophantine Equation</vt:lpstr>
      <vt:lpstr>MSDE Solutions Properties</vt:lpstr>
      <vt:lpstr>PARAMETERIZATION METHOD FOR MULTI-DEGREE SYSTEMS </vt:lpstr>
      <vt:lpstr>Mathematical model of cryptosystem on the basis of  Diophantine equation</vt:lpstr>
      <vt:lpstr>MATHEMATICAL MODEL OF ALPHABETIC DBC BASED ON 2-PARAMETER SOLUTION</vt:lpstr>
      <vt:lpstr>Презентация PowerPoint</vt:lpstr>
      <vt:lpstr>Conclusion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Information Security System Mathematical Models by the Solutions of the Multigrade  Diophantine Equation Systems</dc:title>
  <dc:creator>lyrik-1994@yandex.ru</dc:creator>
  <cp:lastModifiedBy>lyrik-1994@yandex.ru</cp:lastModifiedBy>
  <cp:revision>10</cp:revision>
  <dcterms:created xsi:type="dcterms:W3CDTF">2020-11-04T22:17:27Z</dcterms:created>
  <dcterms:modified xsi:type="dcterms:W3CDTF">2020-11-05T00:37:38Z</dcterms:modified>
</cp:coreProperties>
</file>